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Lst>
  <p:sldSz cx="12801600" cy="9601200" type="A3"/>
  <p:notesSz cx="6858000" cy="9144000"/>
  <p:defaultTextStyle>
    <a:defPPr>
      <a:defRPr lang="de-DE"/>
    </a:defPPr>
    <a:lvl1pPr marL="0" algn="l" defTabSz="1075334" rtl="0" eaLnBrk="1" latinLnBrk="0" hangingPunct="1">
      <a:defRPr sz="2117" kern="1200">
        <a:solidFill>
          <a:schemeClr val="tx1"/>
        </a:solidFill>
        <a:latin typeface="+mn-lt"/>
        <a:ea typeface="+mn-ea"/>
        <a:cs typeface="+mn-cs"/>
      </a:defRPr>
    </a:lvl1pPr>
    <a:lvl2pPr marL="537667" algn="l" defTabSz="1075334" rtl="0" eaLnBrk="1" latinLnBrk="0" hangingPunct="1">
      <a:defRPr sz="2117" kern="1200">
        <a:solidFill>
          <a:schemeClr val="tx1"/>
        </a:solidFill>
        <a:latin typeface="+mn-lt"/>
        <a:ea typeface="+mn-ea"/>
        <a:cs typeface="+mn-cs"/>
      </a:defRPr>
    </a:lvl2pPr>
    <a:lvl3pPr marL="1075334" algn="l" defTabSz="1075334" rtl="0" eaLnBrk="1" latinLnBrk="0" hangingPunct="1">
      <a:defRPr sz="2117" kern="1200">
        <a:solidFill>
          <a:schemeClr val="tx1"/>
        </a:solidFill>
        <a:latin typeface="+mn-lt"/>
        <a:ea typeface="+mn-ea"/>
        <a:cs typeface="+mn-cs"/>
      </a:defRPr>
    </a:lvl3pPr>
    <a:lvl4pPr marL="1613002" algn="l" defTabSz="1075334" rtl="0" eaLnBrk="1" latinLnBrk="0" hangingPunct="1">
      <a:defRPr sz="2117" kern="1200">
        <a:solidFill>
          <a:schemeClr val="tx1"/>
        </a:solidFill>
        <a:latin typeface="+mn-lt"/>
        <a:ea typeface="+mn-ea"/>
        <a:cs typeface="+mn-cs"/>
      </a:defRPr>
    </a:lvl4pPr>
    <a:lvl5pPr marL="2150669" algn="l" defTabSz="1075334" rtl="0" eaLnBrk="1" latinLnBrk="0" hangingPunct="1">
      <a:defRPr sz="2117" kern="1200">
        <a:solidFill>
          <a:schemeClr val="tx1"/>
        </a:solidFill>
        <a:latin typeface="+mn-lt"/>
        <a:ea typeface="+mn-ea"/>
        <a:cs typeface="+mn-cs"/>
      </a:defRPr>
    </a:lvl5pPr>
    <a:lvl6pPr marL="2688336" algn="l" defTabSz="1075334" rtl="0" eaLnBrk="1" latinLnBrk="0" hangingPunct="1">
      <a:defRPr sz="2117" kern="1200">
        <a:solidFill>
          <a:schemeClr val="tx1"/>
        </a:solidFill>
        <a:latin typeface="+mn-lt"/>
        <a:ea typeface="+mn-ea"/>
        <a:cs typeface="+mn-cs"/>
      </a:defRPr>
    </a:lvl6pPr>
    <a:lvl7pPr marL="3226003" algn="l" defTabSz="1075334" rtl="0" eaLnBrk="1" latinLnBrk="0" hangingPunct="1">
      <a:defRPr sz="2117" kern="1200">
        <a:solidFill>
          <a:schemeClr val="tx1"/>
        </a:solidFill>
        <a:latin typeface="+mn-lt"/>
        <a:ea typeface="+mn-ea"/>
        <a:cs typeface="+mn-cs"/>
      </a:defRPr>
    </a:lvl7pPr>
    <a:lvl8pPr marL="3763670" algn="l" defTabSz="1075334" rtl="0" eaLnBrk="1" latinLnBrk="0" hangingPunct="1">
      <a:defRPr sz="2117" kern="1200">
        <a:solidFill>
          <a:schemeClr val="tx1"/>
        </a:solidFill>
        <a:latin typeface="+mn-lt"/>
        <a:ea typeface="+mn-ea"/>
        <a:cs typeface="+mn-cs"/>
      </a:defRPr>
    </a:lvl8pPr>
    <a:lvl9pPr marL="4301338" algn="l" defTabSz="1075334" rtl="0" eaLnBrk="1" latinLnBrk="0" hangingPunct="1">
      <a:defRPr sz="211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userDrawn="1">
          <p15:clr>
            <a:srgbClr val="A4A3A4"/>
          </p15:clr>
        </p15:guide>
        <p15:guide id="2" pos="403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showGuides="1">
      <p:cViewPr varScale="1">
        <p:scale>
          <a:sx n="96" d="100"/>
          <a:sy n="96" d="100"/>
        </p:scale>
        <p:origin x="792" y="10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de-DE" smtClean="0"/>
              <a:t>Titelmasterformat durch Klicken bearbeiten</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de-DE" smtClean="0"/>
              <a:t>Formatvorlage des Untertitelmasters durch Klicken bearbeiten</a:t>
            </a:r>
            <a:endParaRPr lang="en-US" dirty="0"/>
          </a:p>
        </p:txBody>
      </p:sp>
      <p:sp>
        <p:nvSpPr>
          <p:cNvPr id="4" name="Date Placeholder 3"/>
          <p:cNvSpPr>
            <a:spLocks noGrp="1"/>
          </p:cNvSpPr>
          <p:nvPr>
            <p:ph type="dt" sz="half" idx="10"/>
          </p:nvPr>
        </p:nvSpPr>
        <p:spPr/>
        <p:txBody>
          <a:bodyPr/>
          <a:lstStyle/>
          <a:p>
            <a:fld id="{3BE4C119-68E1-4F2C-875C-25124541087A}" type="datetimeFigureOut">
              <a:rPr lang="de-DE" smtClean="0"/>
              <a:t>07.02.2019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20BA07F-965C-4679-819D-F01DC951AADD}" type="slidenum">
              <a:rPr lang="de-DE" smtClean="0"/>
              <a:t>‹Nr.›</a:t>
            </a:fld>
            <a:endParaRPr lang="de-DE"/>
          </a:p>
        </p:txBody>
      </p:sp>
    </p:spTree>
    <p:extLst>
      <p:ext uri="{BB962C8B-B14F-4D97-AF65-F5344CB8AC3E}">
        <p14:creationId xmlns:p14="http://schemas.microsoft.com/office/powerpoint/2010/main" val="24512612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3BE4C119-68E1-4F2C-875C-25124541087A}" type="datetimeFigureOut">
              <a:rPr lang="de-DE" smtClean="0"/>
              <a:t>07.02.2019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20BA07F-965C-4679-819D-F01DC951AADD}" type="slidenum">
              <a:rPr lang="de-DE" smtClean="0"/>
              <a:t>‹Nr.›</a:t>
            </a:fld>
            <a:endParaRPr lang="de-DE"/>
          </a:p>
        </p:txBody>
      </p:sp>
    </p:spTree>
    <p:extLst>
      <p:ext uri="{BB962C8B-B14F-4D97-AF65-F5344CB8AC3E}">
        <p14:creationId xmlns:p14="http://schemas.microsoft.com/office/powerpoint/2010/main" val="1394023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de-DE" smtClean="0"/>
              <a:t>Titelmasterformat durch Klicken bearbeiten</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3BE4C119-68E1-4F2C-875C-25124541087A}" type="datetimeFigureOut">
              <a:rPr lang="de-DE" smtClean="0"/>
              <a:t>07.02.2019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20BA07F-965C-4679-819D-F01DC951AADD}" type="slidenum">
              <a:rPr lang="de-DE" smtClean="0"/>
              <a:t>‹Nr.›</a:t>
            </a:fld>
            <a:endParaRPr lang="de-DE"/>
          </a:p>
        </p:txBody>
      </p:sp>
    </p:spTree>
    <p:extLst>
      <p:ext uri="{BB962C8B-B14F-4D97-AF65-F5344CB8AC3E}">
        <p14:creationId xmlns:p14="http://schemas.microsoft.com/office/powerpoint/2010/main" val="4293327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3BE4C119-68E1-4F2C-875C-25124541087A}" type="datetimeFigureOut">
              <a:rPr lang="de-DE" smtClean="0"/>
              <a:t>07.02.2019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20BA07F-965C-4679-819D-F01DC951AADD}" type="slidenum">
              <a:rPr lang="de-DE" smtClean="0"/>
              <a:t>‹Nr.›</a:t>
            </a:fld>
            <a:endParaRPr lang="de-DE"/>
          </a:p>
        </p:txBody>
      </p:sp>
    </p:spTree>
    <p:extLst>
      <p:ext uri="{BB962C8B-B14F-4D97-AF65-F5344CB8AC3E}">
        <p14:creationId xmlns:p14="http://schemas.microsoft.com/office/powerpoint/2010/main" val="2223950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de-DE" smtClean="0"/>
              <a:t>Textmasterformat bearbeiten</a:t>
            </a:r>
          </a:p>
        </p:txBody>
      </p:sp>
      <p:sp>
        <p:nvSpPr>
          <p:cNvPr id="4" name="Date Placeholder 3"/>
          <p:cNvSpPr>
            <a:spLocks noGrp="1"/>
          </p:cNvSpPr>
          <p:nvPr>
            <p:ph type="dt" sz="half" idx="10"/>
          </p:nvPr>
        </p:nvSpPr>
        <p:spPr/>
        <p:txBody>
          <a:bodyPr/>
          <a:lstStyle/>
          <a:p>
            <a:fld id="{3BE4C119-68E1-4F2C-875C-25124541087A}" type="datetimeFigureOut">
              <a:rPr lang="de-DE" smtClean="0"/>
              <a:t>07.02.2019</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A20BA07F-965C-4679-819D-F01DC951AADD}" type="slidenum">
              <a:rPr lang="de-DE" smtClean="0"/>
              <a:t>‹Nr.›</a:t>
            </a:fld>
            <a:endParaRPr lang="de-DE"/>
          </a:p>
        </p:txBody>
      </p:sp>
    </p:spTree>
    <p:extLst>
      <p:ext uri="{BB962C8B-B14F-4D97-AF65-F5344CB8AC3E}">
        <p14:creationId xmlns:p14="http://schemas.microsoft.com/office/powerpoint/2010/main" val="1471536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3BE4C119-68E1-4F2C-875C-25124541087A}" type="datetimeFigureOut">
              <a:rPr lang="de-DE" smtClean="0"/>
              <a:t>07.02.2019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20BA07F-965C-4679-819D-F01DC951AADD}" type="slidenum">
              <a:rPr lang="de-DE" smtClean="0"/>
              <a:t>‹Nr.›</a:t>
            </a:fld>
            <a:endParaRPr lang="de-DE"/>
          </a:p>
        </p:txBody>
      </p:sp>
    </p:spTree>
    <p:extLst>
      <p:ext uri="{BB962C8B-B14F-4D97-AF65-F5344CB8AC3E}">
        <p14:creationId xmlns:p14="http://schemas.microsoft.com/office/powerpoint/2010/main" val="1676000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de-DE" smtClean="0"/>
              <a:t>Textmasterformat bearbeiten</a:t>
            </a:r>
          </a:p>
        </p:txBody>
      </p:sp>
      <p:sp>
        <p:nvSpPr>
          <p:cNvPr id="4" name="Content Placeholder 3"/>
          <p:cNvSpPr>
            <a:spLocks noGrp="1"/>
          </p:cNvSpPr>
          <p:nvPr>
            <p:ph sz="half" idx="2"/>
          </p:nvPr>
        </p:nvSpPr>
        <p:spPr>
          <a:xfrm>
            <a:off x="881779" y="3507105"/>
            <a:ext cx="5415676" cy="515842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de-DE" smtClean="0"/>
              <a:t>Textmasterformat bearbeiten</a:t>
            </a:r>
          </a:p>
        </p:txBody>
      </p:sp>
      <p:sp>
        <p:nvSpPr>
          <p:cNvPr id="6" name="Content Placeholder 5"/>
          <p:cNvSpPr>
            <a:spLocks noGrp="1"/>
          </p:cNvSpPr>
          <p:nvPr>
            <p:ph sz="quarter" idx="4"/>
          </p:nvPr>
        </p:nvSpPr>
        <p:spPr>
          <a:xfrm>
            <a:off x="6480811" y="3507105"/>
            <a:ext cx="5442347" cy="515842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3BE4C119-68E1-4F2C-875C-25124541087A}" type="datetimeFigureOut">
              <a:rPr lang="de-DE" smtClean="0"/>
              <a:t>07.02.2019</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A20BA07F-965C-4679-819D-F01DC951AADD}" type="slidenum">
              <a:rPr lang="de-DE" smtClean="0"/>
              <a:t>‹Nr.›</a:t>
            </a:fld>
            <a:endParaRPr lang="de-DE"/>
          </a:p>
        </p:txBody>
      </p:sp>
    </p:spTree>
    <p:extLst>
      <p:ext uri="{BB962C8B-B14F-4D97-AF65-F5344CB8AC3E}">
        <p14:creationId xmlns:p14="http://schemas.microsoft.com/office/powerpoint/2010/main" val="1109035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smtClean="0"/>
              <a:t>Titelmasterformat durch Klicken bearbeiten</a:t>
            </a:r>
            <a:endParaRPr lang="en-US" dirty="0"/>
          </a:p>
        </p:txBody>
      </p:sp>
      <p:sp>
        <p:nvSpPr>
          <p:cNvPr id="3" name="Date Placeholder 2"/>
          <p:cNvSpPr>
            <a:spLocks noGrp="1"/>
          </p:cNvSpPr>
          <p:nvPr>
            <p:ph type="dt" sz="half" idx="10"/>
          </p:nvPr>
        </p:nvSpPr>
        <p:spPr/>
        <p:txBody>
          <a:bodyPr/>
          <a:lstStyle/>
          <a:p>
            <a:fld id="{3BE4C119-68E1-4F2C-875C-25124541087A}" type="datetimeFigureOut">
              <a:rPr lang="de-DE" smtClean="0"/>
              <a:t>07.02.2019</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A20BA07F-965C-4679-819D-F01DC951AADD}" type="slidenum">
              <a:rPr lang="de-DE" smtClean="0"/>
              <a:t>‹Nr.›</a:t>
            </a:fld>
            <a:endParaRPr lang="de-DE"/>
          </a:p>
        </p:txBody>
      </p:sp>
    </p:spTree>
    <p:extLst>
      <p:ext uri="{BB962C8B-B14F-4D97-AF65-F5344CB8AC3E}">
        <p14:creationId xmlns:p14="http://schemas.microsoft.com/office/powerpoint/2010/main" val="3363414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E4C119-68E1-4F2C-875C-25124541087A}" type="datetimeFigureOut">
              <a:rPr lang="de-DE" smtClean="0"/>
              <a:t>07.02.2019</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A20BA07F-965C-4679-819D-F01DC951AADD}" type="slidenum">
              <a:rPr lang="de-DE" smtClean="0"/>
              <a:t>‹Nr.›</a:t>
            </a:fld>
            <a:endParaRPr lang="de-DE"/>
          </a:p>
        </p:txBody>
      </p:sp>
    </p:spTree>
    <p:extLst>
      <p:ext uri="{BB962C8B-B14F-4D97-AF65-F5344CB8AC3E}">
        <p14:creationId xmlns:p14="http://schemas.microsoft.com/office/powerpoint/2010/main" val="2382736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de-DE" smtClean="0"/>
              <a:t>Titelmasterformat durch Klicken bearbeiten</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de-DE" smtClean="0"/>
              <a:t>Textmasterformat bearbeiten</a:t>
            </a:r>
          </a:p>
        </p:txBody>
      </p:sp>
      <p:sp>
        <p:nvSpPr>
          <p:cNvPr id="5" name="Date Placeholder 4"/>
          <p:cNvSpPr>
            <a:spLocks noGrp="1"/>
          </p:cNvSpPr>
          <p:nvPr>
            <p:ph type="dt" sz="half" idx="10"/>
          </p:nvPr>
        </p:nvSpPr>
        <p:spPr/>
        <p:txBody>
          <a:bodyPr/>
          <a:lstStyle/>
          <a:p>
            <a:fld id="{3BE4C119-68E1-4F2C-875C-25124541087A}" type="datetimeFigureOut">
              <a:rPr lang="de-DE" smtClean="0"/>
              <a:t>07.02.2019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20BA07F-965C-4679-819D-F01DC951AADD}" type="slidenum">
              <a:rPr lang="de-DE" smtClean="0"/>
              <a:t>‹Nr.›</a:t>
            </a:fld>
            <a:endParaRPr lang="de-DE"/>
          </a:p>
        </p:txBody>
      </p:sp>
    </p:spTree>
    <p:extLst>
      <p:ext uri="{BB962C8B-B14F-4D97-AF65-F5344CB8AC3E}">
        <p14:creationId xmlns:p14="http://schemas.microsoft.com/office/powerpoint/2010/main" val="1008415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de-DE" smtClean="0"/>
              <a:t>Textmasterformat bearbeiten</a:t>
            </a:r>
          </a:p>
        </p:txBody>
      </p:sp>
      <p:sp>
        <p:nvSpPr>
          <p:cNvPr id="5" name="Date Placeholder 4"/>
          <p:cNvSpPr>
            <a:spLocks noGrp="1"/>
          </p:cNvSpPr>
          <p:nvPr>
            <p:ph type="dt" sz="half" idx="10"/>
          </p:nvPr>
        </p:nvSpPr>
        <p:spPr/>
        <p:txBody>
          <a:bodyPr/>
          <a:lstStyle/>
          <a:p>
            <a:fld id="{3BE4C119-68E1-4F2C-875C-25124541087A}" type="datetimeFigureOut">
              <a:rPr lang="de-DE" smtClean="0"/>
              <a:t>07.02.2019</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A20BA07F-965C-4679-819D-F01DC951AADD}" type="slidenum">
              <a:rPr lang="de-DE" smtClean="0"/>
              <a:t>‹Nr.›</a:t>
            </a:fld>
            <a:endParaRPr lang="de-DE"/>
          </a:p>
        </p:txBody>
      </p:sp>
    </p:spTree>
    <p:extLst>
      <p:ext uri="{BB962C8B-B14F-4D97-AF65-F5344CB8AC3E}">
        <p14:creationId xmlns:p14="http://schemas.microsoft.com/office/powerpoint/2010/main" val="1180513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de-DE" smtClean="0"/>
              <a:t>Titelmasterformat durch Klicken bearbeiten</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3BE4C119-68E1-4F2C-875C-25124541087A}" type="datetimeFigureOut">
              <a:rPr lang="de-DE" smtClean="0"/>
              <a:t>07.02.2019</a:t>
            </a:fld>
            <a:endParaRPr lang="de-DE"/>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A20BA07F-965C-4679-819D-F01DC951AADD}" type="slidenum">
              <a:rPr lang="de-DE" smtClean="0"/>
              <a:t>‹Nr.›</a:t>
            </a:fld>
            <a:endParaRPr lang="de-DE"/>
          </a:p>
        </p:txBody>
      </p:sp>
    </p:spTree>
    <p:extLst>
      <p:ext uri="{BB962C8B-B14F-4D97-AF65-F5344CB8AC3E}">
        <p14:creationId xmlns:p14="http://schemas.microsoft.com/office/powerpoint/2010/main" val="22815754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280160" rtl="0" eaLnBrk="1" latinLnBrk="0" hangingPunct="1">
        <a:lnSpc>
          <a:spcPct val="90000"/>
        </a:lnSpc>
        <a:spcBef>
          <a:spcPct val="0"/>
        </a:spcBef>
        <a:buNone/>
        <a:defRPr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sz="2520" kern="1200">
          <a:solidFill>
            <a:schemeClr val="tx1"/>
          </a:solidFill>
          <a:latin typeface="+mn-lt"/>
          <a:ea typeface="+mn-ea"/>
          <a:cs typeface="+mn-cs"/>
        </a:defRPr>
      </a:lvl9pPr>
    </p:bodyStyle>
    <p:otherStyle>
      <a:defPPr>
        <a:defRPr lang="en-US"/>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3"/>
          <p:cNvGraphicFramePr>
            <a:graphicFrameLocks noGrp="1"/>
          </p:cNvGraphicFramePr>
          <p:nvPr>
            <p:extLst/>
          </p:nvPr>
        </p:nvGraphicFramePr>
        <p:xfrm>
          <a:off x="-1" y="482126"/>
          <a:ext cx="3132000" cy="5389200"/>
        </p:xfrm>
        <a:graphic>
          <a:graphicData uri="http://schemas.openxmlformats.org/drawingml/2006/table">
            <a:tbl>
              <a:tblPr/>
              <a:tblGrid>
                <a:gridCol w="288305"/>
                <a:gridCol w="2843695"/>
              </a:tblGrid>
              <a:tr h="357779">
                <a:tc gridSpan="2">
                  <a:txBody>
                    <a:bodyPr/>
                    <a:lstStyle/>
                    <a:p>
                      <a:pPr algn="ctr">
                        <a:spcBef>
                          <a:spcPts val="1200"/>
                        </a:spcBef>
                        <a:spcAft>
                          <a:spcPts val="600"/>
                        </a:spcAft>
                      </a:pPr>
                      <a:r>
                        <a:rPr lang="de-DE" sz="700" b="1" dirty="0">
                          <a:effectLst/>
                          <a:latin typeface="Arial" panose="020B0604020202020204" pitchFamily="34" charset="0"/>
                          <a:ea typeface="Times New Roman" panose="02020603050405020304" pitchFamily="18" charset="0"/>
                          <a:cs typeface="Arial" panose="020B0604020202020204" pitchFamily="34" charset="0"/>
                        </a:rPr>
                        <a:t>Qualitätsbereich „Schule leiten“</a:t>
                      </a:r>
                      <a:endParaRPr lang="de-DE" sz="700" dirty="0">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de-DE" sz="600" dirty="0">
                          <a:effectLst/>
                          <a:latin typeface="Arial" panose="020B0604020202020204" pitchFamily="34" charset="0"/>
                          <a:ea typeface="Times New Roman" panose="02020603050405020304" pitchFamily="18" charset="0"/>
                          <a:cs typeface="Times New Roman" panose="02020603050405020304" pitchFamily="18" charset="0"/>
                        </a:rPr>
                        <a:t>Die Schulleitung gestaltet – unter Einbeziehung aller Interessengruppen – die Aufbau- und Ablauforganisation der Schule und passt diese Veränderungen an. Sie steht vorbildlich für Werte und Ethik ein.</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hMerge="1">
                  <a:txBody>
                    <a:bodyPr/>
                    <a:lstStyle/>
                    <a:p>
                      <a:endParaRPr lang="de-DE"/>
                    </a:p>
                  </a:txBody>
                  <a:tcPr/>
                </a:tc>
              </a:tr>
              <a:tr h="144000">
                <a:tc rowSpan="2">
                  <a:txBody>
                    <a:bodyPr/>
                    <a:lstStyle/>
                    <a:p>
                      <a:pPr algn="ctr">
                        <a:spcAft>
                          <a:spcPts val="300"/>
                        </a:spcAft>
                      </a:pPr>
                      <a:r>
                        <a:rPr lang="de-DE" sz="600" b="1" dirty="0">
                          <a:effectLst/>
                          <a:latin typeface="Arial" panose="020B0604020202020204" pitchFamily="34" charset="0"/>
                          <a:ea typeface="Times New Roman" panose="02020603050405020304" pitchFamily="18" charset="0"/>
                          <a:cs typeface="Arial" panose="020B0604020202020204" pitchFamily="34" charset="0"/>
                        </a:rPr>
                        <a:t>F1</a:t>
                      </a:r>
                      <a:endParaRPr lang="de-DE"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00000"/>
                        </a:lnSpc>
                        <a:spcBef>
                          <a:spcPts val="0"/>
                        </a:spcBef>
                        <a:spcAft>
                          <a:spcPts val="0"/>
                        </a:spcAft>
                      </a:pPr>
                      <a:r>
                        <a:rPr lang="de-DE" sz="600" b="1" dirty="0">
                          <a:effectLst/>
                          <a:latin typeface="Arial" panose="020B0604020202020204" pitchFamily="34" charset="0"/>
                          <a:ea typeface="Times New Roman" panose="02020603050405020304" pitchFamily="18" charset="0"/>
                          <a:cs typeface="Arial" panose="020B0604020202020204" pitchFamily="34" charset="0"/>
                        </a:rPr>
                        <a:t>Vorschläge bearbeiten</a:t>
                      </a:r>
                      <a:endParaRPr lang="de-DE"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spcAft>
                          <a:spcPts val="0"/>
                        </a:spcAft>
                      </a:pPr>
                      <a:r>
                        <a:rPr lang="de-DE" sz="500" dirty="0">
                          <a:effectLst/>
                          <a:latin typeface="Arial" panose="020B0604020202020204" pitchFamily="34" charset="0"/>
                          <a:ea typeface="Times New Roman" panose="02020603050405020304" pitchFamily="18" charset="0"/>
                          <a:cs typeface="Times New Roman" panose="02020603050405020304" pitchFamily="18" charset="0"/>
                        </a:rPr>
                        <a:t>Verbesserungsvorschläge werden systematisch erfasst, ggf. umgesetzt und auf ihre Wirksamkeit überprüft.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Verbesserungsvorschläge werden erfasst.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Die Schulleitung ist über die vorliegenden Verbesserungsvorschläge informiert.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Verbesserungsvorschläge werden von den zuständigen Organisationseinheiten bearbeitet.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spcAft>
                          <a:spcPts val="300"/>
                        </a:spcAft>
                      </a:pPr>
                      <a:r>
                        <a:rPr lang="de-DE" sz="600" b="1" dirty="0">
                          <a:effectLst/>
                          <a:latin typeface="Arial" panose="020B0604020202020204" pitchFamily="34" charset="0"/>
                          <a:ea typeface="Times New Roman" panose="02020603050405020304" pitchFamily="18" charset="0"/>
                          <a:cs typeface="Arial" panose="020B0604020202020204" pitchFamily="34" charset="0"/>
                        </a:rPr>
                        <a:t>F2</a:t>
                      </a:r>
                      <a:endParaRPr lang="de-DE"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00000"/>
                        </a:lnSpc>
                        <a:spcBef>
                          <a:spcPts val="600"/>
                        </a:spcBef>
                        <a:spcAft>
                          <a:spcPts val="600"/>
                        </a:spcAft>
                      </a:pPr>
                      <a:r>
                        <a:rPr lang="de-DE" sz="600" b="1" dirty="0">
                          <a:effectLst/>
                          <a:latin typeface="Arial" panose="020B0604020202020204" pitchFamily="34" charset="0"/>
                          <a:ea typeface="Times New Roman" panose="02020603050405020304" pitchFamily="18" charset="0"/>
                          <a:cs typeface="Arial" panose="020B0604020202020204" pitchFamily="34" charset="0"/>
                        </a:rPr>
                        <a:t>Beschwerden bearbeiten</a:t>
                      </a:r>
                      <a:endParaRPr lang="de-DE"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vMerge="1">
                  <a:txBody>
                    <a:bodyPr/>
                    <a:lstStyle/>
                    <a:p>
                      <a:endParaRPr lang="de-DE"/>
                    </a:p>
                  </a:txBody>
                  <a:tcPr/>
                </a:tc>
                <a:tc>
                  <a:txBody>
                    <a:bodyPr/>
                    <a:lstStyle/>
                    <a:p>
                      <a:pPr>
                        <a:spcAft>
                          <a:spcPts val="0"/>
                        </a:spcAft>
                      </a:pPr>
                      <a:r>
                        <a:rPr lang="de-DE" sz="500" dirty="0">
                          <a:effectLst/>
                          <a:latin typeface="Arial" panose="020B0604020202020204" pitchFamily="34" charset="0"/>
                          <a:ea typeface="Times New Roman" panose="02020603050405020304" pitchFamily="18" charset="0"/>
                          <a:cs typeface="Times New Roman" panose="02020603050405020304" pitchFamily="18" charset="0"/>
                        </a:rPr>
                        <a:t>Beschwerden werden systematisch erfasst und zeitnah bearbeitet.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Beschwerden werden erfasst.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Die Schulleitung ist über die vorliegenden Beschwerden informiert. </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Vorliegende Beschwerden werden von den zuständigen Organisationseinheiten bearbeitet.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spcAft>
                          <a:spcPts val="300"/>
                        </a:spcAft>
                      </a:pPr>
                      <a:r>
                        <a:rPr lang="de-DE" sz="600" b="1" dirty="0">
                          <a:effectLst/>
                          <a:latin typeface="Arial" panose="020B0604020202020204" pitchFamily="34" charset="0"/>
                          <a:ea typeface="Times New Roman" panose="02020603050405020304" pitchFamily="18" charset="0"/>
                          <a:cs typeface="Arial" panose="020B0604020202020204" pitchFamily="34" charset="0"/>
                        </a:rPr>
                        <a:t>F3</a:t>
                      </a:r>
                      <a:endParaRPr lang="de-DE"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00000"/>
                        </a:lnSpc>
                        <a:spcBef>
                          <a:spcPts val="600"/>
                        </a:spcBef>
                        <a:spcAft>
                          <a:spcPts val="600"/>
                        </a:spcAft>
                      </a:pPr>
                      <a:r>
                        <a:rPr lang="de-DE" sz="600" b="1" dirty="0">
                          <a:effectLst/>
                          <a:latin typeface="Arial" panose="020B0604020202020204" pitchFamily="34" charset="0"/>
                          <a:ea typeface="Times New Roman" panose="02020603050405020304" pitchFamily="18" charset="0"/>
                          <a:cs typeface="Arial" panose="020B0604020202020204" pitchFamily="34" charset="0"/>
                        </a:rPr>
                        <a:t>Aufbauorganisation anpassen</a:t>
                      </a:r>
                      <a:endParaRPr lang="de-DE"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spcAft>
                          <a:spcPts val="0"/>
                        </a:spcAft>
                      </a:pPr>
                      <a:r>
                        <a:rPr lang="de-DE" sz="500" dirty="0">
                          <a:effectLst/>
                          <a:latin typeface="Arial" panose="020B0604020202020204" pitchFamily="34" charset="0"/>
                          <a:ea typeface="Times New Roman" panose="02020603050405020304" pitchFamily="18" charset="0"/>
                          <a:cs typeface="Times New Roman" panose="02020603050405020304" pitchFamily="18" charset="0"/>
                        </a:rPr>
                        <a:t>In der Schule ist die Aufbauorganisation mit Stellen- und Aufgabenbeschreibungen dokumentiert und sie wird regelmäßig an veränderte Anforderungen angepasst.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Eine Darstellung der aktuellen Aufbauorganisation (z. B. Organisationsplan mit Abbildung der Bildungsgangs- und Fachgruppen, Aufgabenverteilung) liegt vor.</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Alle besetzten Funktionsstellen sowie bestehende Vakanzen sind eindeutig kenntlich gemacht.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Innerhalb der Schulleitung sind die Verantwortlichkeiten für die Anpassung der Aufbauorganisation geklärt.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spcAft>
                          <a:spcPts val="300"/>
                        </a:spcAft>
                      </a:pPr>
                      <a:r>
                        <a:rPr lang="de-DE" sz="600" b="1" dirty="0">
                          <a:effectLst/>
                          <a:latin typeface="Arial" panose="020B0604020202020204" pitchFamily="34" charset="0"/>
                          <a:ea typeface="Times New Roman" panose="02020603050405020304" pitchFamily="18" charset="0"/>
                          <a:cs typeface="Arial" panose="020B0604020202020204" pitchFamily="34" charset="0"/>
                        </a:rPr>
                        <a:t>F4</a:t>
                      </a:r>
                      <a:endParaRPr lang="de-DE"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00000"/>
                        </a:lnSpc>
                        <a:spcBef>
                          <a:spcPts val="600"/>
                        </a:spcBef>
                        <a:spcAft>
                          <a:spcPts val="600"/>
                        </a:spcAft>
                      </a:pPr>
                      <a:r>
                        <a:rPr lang="de-DE" sz="600" b="1" dirty="0">
                          <a:effectLst/>
                          <a:latin typeface="Arial" panose="020B0604020202020204" pitchFamily="34" charset="0"/>
                          <a:ea typeface="Times New Roman" panose="02020603050405020304" pitchFamily="18" charset="0"/>
                          <a:cs typeface="Arial" panose="020B0604020202020204" pitchFamily="34" charset="0"/>
                        </a:rPr>
                        <a:t>Ablauforganisation anpassen</a:t>
                      </a:r>
                      <a:endParaRPr lang="de-DE"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spcAft>
                          <a:spcPts val="0"/>
                        </a:spcAft>
                      </a:pPr>
                      <a:r>
                        <a:rPr lang="de-DE" sz="500" dirty="0">
                          <a:effectLst/>
                          <a:latin typeface="Arial" panose="020B0604020202020204" pitchFamily="34" charset="0"/>
                          <a:ea typeface="Times New Roman" panose="02020603050405020304" pitchFamily="18" charset="0"/>
                          <a:cs typeface="Times New Roman" panose="02020603050405020304" pitchFamily="18" charset="0"/>
                        </a:rPr>
                        <a:t>In der Schule ist die Ablauforganisation festgelegt, sie wird regelmäßig überprüft und ggf. angepasst.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Die Vorgehensweisen zur Erledigung der bestehenden Aufgaben sind festgelegt.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Alle im Rahmen einer bestimmten Vorgehensweise beteiligten Personen sind über ihre Aufgaben informiert.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Innerhalb der Schulleitung sind die Verantwortlichkeiten für die Anpassung der Ablauforganisation geklärt.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spcAft>
                          <a:spcPts val="300"/>
                        </a:spcAft>
                      </a:pPr>
                      <a:r>
                        <a:rPr lang="de-DE" sz="600" b="1" dirty="0">
                          <a:effectLst/>
                          <a:latin typeface="Arial" panose="020B0604020202020204" pitchFamily="34" charset="0"/>
                          <a:ea typeface="Times New Roman" panose="02020603050405020304" pitchFamily="18" charset="0"/>
                          <a:cs typeface="Arial" panose="020B0604020202020204" pitchFamily="34" charset="0"/>
                        </a:rPr>
                        <a:t>F5</a:t>
                      </a:r>
                      <a:endParaRPr lang="de-DE"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00000"/>
                        </a:lnSpc>
                        <a:spcBef>
                          <a:spcPts val="600"/>
                        </a:spcBef>
                        <a:spcAft>
                          <a:spcPts val="600"/>
                        </a:spcAft>
                      </a:pPr>
                      <a:r>
                        <a:rPr lang="de-DE" sz="600" b="1" dirty="0">
                          <a:effectLst/>
                          <a:latin typeface="Arial" panose="020B0604020202020204" pitchFamily="34" charset="0"/>
                          <a:ea typeface="Times New Roman" panose="02020603050405020304" pitchFamily="18" charset="0"/>
                          <a:cs typeface="Arial" panose="020B0604020202020204" pitchFamily="34" charset="0"/>
                        </a:rPr>
                        <a:t>Unterrichtsqualität verbessern</a:t>
                      </a:r>
                      <a:endParaRPr lang="de-DE"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spcAft>
                          <a:spcPts val="0"/>
                        </a:spcAft>
                      </a:pPr>
                      <a:r>
                        <a:rPr lang="de-DE" sz="500" dirty="0">
                          <a:effectLst/>
                          <a:latin typeface="Arial" panose="020B0604020202020204" pitchFamily="34" charset="0"/>
                          <a:ea typeface="Times New Roman" panose="02020603050405020304" pitchFamily="18" charset="0"/>
                          <a:cs typeface="Times New Roman" panose="02020603050405020304" pitchFamily="18" charset="0"/>
                        </a:rPr>
                        <a:t>Die Schulleitung überprüft systematisch und regelmäßig die Qualität des Unterrichts und leitet daraus Konsequenzen für die Unterrichtsentwicklung ab.</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Die Schulleitung besucht und berät die Lehrkräfte im Unterricht.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Der Schulleitung liegen schuleigene Erkenntnisse über die Unterrichtsqualität vor.</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Die Schulleitung hat Maßnahmen zur Verbesserung des Unterrichts eingeleitet.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spcAft>
                          <a:spcPts val="300"/>
                        </a:spcAft>
                      </a:pPr>
                      <a:r>
                        <a:rPr lang="de-DE" sz="600" b="1" dirty="0">
                          <a:effectLst/>
                          <a:latin typeface="Arial" panose="020B0604020202020204" pitchFamily="34" charset="0"/>
                          <a:ea typeface="Times New Roman" panose="02020603050405020304" pitchFamily="18" charset="0"/>
                          <a:cs typeface="Arial" panose="020B0604020202020204" pitchFamily="34" charset="0"/>
                        </a:rPr>
                        <a:t>F6</a:t>
                      </a:r>
                      <a:endParaRPr lang="de-DE"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00000"/>
                        </a:lnSpc>
                        <a:spcBef>
                          <a:spcPts val="0"/>
                        </a:spcBef>
                        <a:spcAft>
                          <a:spcPts val="0"/>
                        </a:spcAft>
                      </a:pPr>
                      <a:r>
                        <a:rPr lang="de-DE" sz="600" b="1" dirty="0">
                          <a:effectLst/>
                          <a:latin typeface="Arial" panose="020B0604020202020204" pitchFamily="34" charset="0"/>
                          <a:ea typeface="Times New Roman" panose="02020603050405020304" pitchFamily="18" charset="0"/>
                          <a:cs typeface="Arial" panose="020B0604020202020204" pitchFamily="34" charset="0"/>
                        </a:rPr>
                        <a:t>Interessengruppen beteiligen</a:t>
                      </a:r>
                      <a:endParaRPr lang="de-DE"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spcAft>
                          <a:spcPts val="0"/>
                        </a:spcAft>
                      </a:pPr>
                      <a:r>
                        <a:rPr lang="de-DE" sz="500" dirty="0">
                          <a:effectLst/>
                          <a:latin typeface="Arial" panose="020B0604020202020204" pitchFamily="34" charset="0"/>
                          <a:ea typeface="Times New Roman" panose="02020603050405020304" pitchFamily="18" charset="0"/>
                          <a:cs typeface="Times New Roman" panose="02020603050405020304" pitchFamily="18" charset="0"/>
                        </a:rPr>
                        <a:t>Die Schulleitung fördert zielgerichtet (entsprechend den Erfordernissen der Bildungsgänge) die Beteiligung der Interessengruppen der Schule durch ein abgestimmtes Konzept.</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Die Arbeit in den schulischen Gremien (Schulvorstand, Konferenzen, Ausschüsse und Beirat) entspricht den rechtlichen Vorgaben.</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Die Schulleitung stellt sicher, dass ihr aktuelle Informationen aus dem Kreis der Interessengruppen zugehen.</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Die Schulleitung stellt sicher, dass die Interessengruppen zeitnah Informationen aus den sie betreffenden Bereichen der Schule erhalten.</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Die Schulleitung sorgt für die Mitwirkung der Interessensgruppen in den schulischen Gremien.</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spcAft>
                          <a:spcPts val="300"/>
                        </a:spcAft>
                      </a:pPr>
                      <a:r>
                        <a:rPr lang="de-DE" sz="600" b="1" dirty="0">
                          <a:effectLst/>
                          <a:latin typeface="Arial" panose="020B0604020202020204" pitchFamily="34" charset="0"/>
                          <a:ea typeface="Times New Roman" panose="02020603050405020304" pitchFamily="18" charset="0"/>
                          <a:cs typeface="Arial" panose="020B0604020202020204" pitchFamily="34" charset="0"/>
                        </a:rPr>
                        <a:t>F7</a:t>
                      </a:r>
                      <a:endParaRPr lang="de-DE"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a:lnSpc>
                          <a:spcPct val="100000"/>
                        </a:lnSpc>
                        <a:spcBef>
                          <a:spcPts val="600"/>
                        </a:spcBef>
                        <a:spcAft>
                          <a:spcPts val="600"/>
                        </a:spcAft>
                      </a:pPr>
                      <a:r>
                        <a:rPr lang="de-DE" sz="600" b="1" dirty="0" smtClean="0">
                          <a:effectLst/>
                          <a:latin typeface="Arial" panose="020B0604020202020204" pitchFamily="34" charset="0"/>
                          <a:ea typeface="Times New Roman" panose="02020603050405020304" pitchFamily="18" charset="0"/>
                          <a:cs typeface="Arial" panose="020B0604020202020204" pitchFamily="34" charset="0"/>
                        </a:rPr>
                        <a:t>Schulleitungshandeln </a:t>
                      </a:r>
                      <a:r>
                        <a:rPr lang="de-DE" sz="600" b="1" dirty="0">
                          <a:effectLst/>
                          <a:latin typeface="Arial" panose="020B0604020202020204" pitchFamily="34" charset="0"/>
                          <a:ea typeface="Times New Roman" panose="02020603050405020304" pitchFamily="18" charset="0"/>
                          <a:cs typeface="Arial" panose="020B0604020202020204" pitchFamily="34" charset="0"/>
                        </a:rPr>
                        <a:t>überprüfen</a:t>
                      </a:r>
                      <a:endParaRPr lang="de-DE" sz="6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vMerge="1">
                  <a:txBody>
                    <a:bodyPr/>
                    <a:lstStyle/>
                    <a:p>
                      <a:endParaRPr lang="de-DE"/>
                    </a:p>
                  </a:txBody>
                  <a:tcPr/>
                </a:tc>
                <a:tc>
                  <a:txBody>
                    <a:bodyPr/>
                    <a:lstStyle/>
                    <a:p>
                      <a:pPr>
                        <a:spcAft>
                          <a:spcPts val="0"/>
                        </a:spcAft>
                      </a:pPr>
                      <a:r>
                        <a:rPr lang="de-DE" sz="500" dirty="0">
                          <a:effectLst/>
                          <a:latin typeface="Arial" panose="020B0604020202020204" pitchFamily="34" charset="0"/>
                          <a:ea typeface="Times New Roman" panose="02020603050405020304" pitchFamily="18" charset="0"/>
                          <a:cs typeface="Times New Roman" panose="02020603050405020304" pitchFamily="18" charset="0"/>
                        </a:rPr>
                        <a:t>Die Schulleitung überprüft und verbessert regelmäßig die Wirksamkeit ihres Handelns.</a:t>
                      </a:r>
                    </a:p>
                  </a:txBody>
                  <a:tcPr marL="55014" marR="5501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Die Schulleitung stellt sicher, dass sie Rückmeldungen über ihr Leitungshandeln erhält.</a:t>
                      </a:r>
                    </a:p>
                  </a:txBody>
                  <a:tcPr marL="55014" marR="55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dirty="0">
                          <a:effectLst/>
                          <a:latin typeface="Arial" panose="020B0604020202020204" pitchFamily="34" charset="0"/>
                          <a:ea typeface="Times New Roman" panose="02020603050405020304" pitchFamily="18" charset="0"/>
                          <a:cs typeface="Times New Roman" panose="02020603050405020304" pitchFamily="18" charset="0"/>
                        </a:rPr>
                        <a:t>Die Schulleitung reagiert auf Rückmeldungen zum Leitungshandeln.</a:t>
                      </a:r>
                    </a:p>
                  </a:txBody>
                  <a:tcPr marL="55014" marR="5501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bl>
          </a:graphicData>
        </a:graphic>
      </p:graphicFrame>
      <p:graphicFrame>
        <p:nvGraphicFramePr>
          <p:cNvPr id="5" name="Tabelle 4"/>
          <p:cNvGraphicFramePr>
            <a:graphicFrameLocks noGrp="1"/>
          </p:cNvGraphicFramePr>
          <p:nvPr>
            <p:extLst/>
          </p:nvPr>
        </p:nvGraphicFramePr>
        <p:xfrm>
          <a:off x="0" y="5933433"/>
          <a:ext cx="3132000" cy="3644700"/>
        </p:xfrm>
        <a:graphic>
          <a:graphicData uri="http://schemas.openxmlformats.org/drawingml/2006/table">
            <a:tbl>
              <a:tblPr/>
              <a:tblGrid>
                <a:gridCol w="288569"/>
                <a:gridCol w="2843431"/>
              </a:tblGrid>
              <a:tr h="241990">
                <a:tc gridSpan="2">
                  <a:txBody>
                    <a:bodyPr/>
                    <a:lstStyle/>
                    <a:p>
                      <a:pPr algn="ctr">
                        <a:spcBef>
                          <a:spcPts val="1200"/>
                        </a:spcBef>
                        <a:spcAft>
                          <a:spcPts val="600"/>
                        </a:spcAft>
                      </a:pPr>
                      <a:r>
                        <a:rPr lang="de-DE" sz="700" b="1"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Qualitätsbereich </a:t>
                      </a:r>
                      <a:r>
                        <a:rPr lang="de-DE" sz="7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„Schule entwickeln“</a:t>
                      </a:r>
                      <a:endParaRPr lang="de-DE" sz="7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spcAft>
                          <a:spcPts val="0"/>
                        </a:spcAft>
                      </a:pPr>
                      <a:r>
                        <a:rPr lang="de-DE" sz="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hat Vision, Mission und Werte, sowie die Ziele und Strategien der Schulentwicklung beschrieben, setzt Verbesserungsmaßnahmen um und überprüft deren Wirksamkeit. </a:t>
                      </a:r>
                    </a:p>
                  </a:txBody>
                  <a:tcPr marL="64717" marR="6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hMerge="1">
                  <a:txBody>
                    <a:bodyPr/>
                    <a:lstStyle/>
                    <a:p>
                      <a:endParaRPr lang="de-DE"/>
                    </a:p>
                  </a:txBody>
                  <a:tcPr/>
                </a:tc>
              </a:tr>
              <a:tr h="144000">
                <a:tc rowSpan="2">
                  <a:txBody>
                    <a:bodyPr/>
                    <a:lstStyle/>
                    <a:p>
                      <a:pPr algn="ctr">
                        <a:spcAft>
                          <a:spcPts val="300"/>
                        </a:spcAft>
                      </a:pPr>
                      <a:r>
                        <a:rPr lang="de-DE" sz="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S1</a:t>
                      </a:r>
                      <a:endParaRPr lang="de-DE" sz="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00000"/>
                        </a:lnSpc>
                        <a:spcBef>
                          <a:spcPts val="600"/>
                        </a:spcBef>
                        <a:spcAft>
                          <a:spcPts val="600"/>
                        </a:spcAft>
                      </a:pPr>
                      <a:r>
                        <a:rPr lang="de-DE" sz="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Leitbild pflegen</a:t>
                      </a:r>
                      <a:endParaRPr lang="de-DE" sz="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spcAft>
                          <a:spcPts val="0"/>
                        </a:spcAft>
                      </a:pPr>
                      <a:r>
                        <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überprüft kontinuierlich die innerschulische Bedeutung sowie die Wirksamkeit des Leitbildes und passt es ggf. an.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Ein von den zuständigen Gremien verabschiedetes Leitbild liegt vor.</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Innerschulische Entscheidungsprozesse beziehen sich auf das Leitbild.</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spcAft>
                          <a:spcPts val="300"/>
                        </a:spcAft>
                      </a:pPr>
                      <a:r>
                        <a:rPr lang="de-DE" sz="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S2</a:t>
                      </a:r>
                      <a:endParaRPr lang="de-DE" sz="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00000"/>
                        </a:lnSpc>
                        <a:spcBef>
                          <a:spcPts val="600"/>
                        </a:spcBef>
                        <a:spcAft>
                          <a:spcPts val="600"/>
                        </a:spcAft>
                      </a:pPr>
                      <a:r>
                        <a:rPr lang="de-DE" sz="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Ziele und Strategien </a:t>
                      </a:r>
                      <a:r>
                        <a:rPr lang="de-DE" sz="600" b="1"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festlegen</a:t>
                      </a:r>
                      <a:endParaRPr lang="de-DE" sz="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spcAft>
                          <a:spcPts val="0"/>
                        </a:spcAft>
                      </a:pPr>
                      <a:r>
                        <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entwickelt auf der Basis des Leitbildes und der Erwartungen der Anspruchsgruppen ihre Ziele und Strategien, überprüft sie und passt sie regelmäßig an. </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Ziele und Strategien der Schule sind festgelegt.</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Ziele und Strategien der Schule sind auf das Leitbild bezogen.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hat Vorgehensweisen zur Beteiligung der Anspruchsgruppen an ihrer Ziel- und Strategiebildung entwickelt.</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spcAft>
                          <a:spcPts val="300"/>
                        </a:spcAft>
                      </a:pPr>
                      <a:r>
                        <a:rPr lang="de-DE" sz="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S3</a:t>
                      </a:r>
                      <a:endParaRPr lang="de-DE" sz="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00000"/>
                        </a:lnSpc>
                        <a:spcBef>
                          <a:spcPts val="600"/>
                        </a:spcBef>
                        <a:spcAft>
                          <a:spcPts val="600"/>
                        </a:spcAft>
                      </a:pPr>
                      <a:r>
                        <a:rPr lang="de-DE" sz="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Schulprogramm fortschreiben</a:t>
                      </a:r>
                      <a:endParaRPr lang="de-DE" sz="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750">
                <a:tc vMerge="1">
                  <a:txBody>
                    <a:bodyPr/>
                    <a:lstStyle/>
                    <a:p>
                      <a:endParaRPr lang="de-DE"/>
                    </a:p>
                  </a:txBody>
                  <a:tcPr/>
                </a:tc>
                <a:tc>
                  <a:txBody>
                    <a:bodyPr/>
                    <a:lstStyle/>
                    <a:p>
                      <a:pPr>
                        <a:spcAft>
                          <a:spcPts val="0"/>
                        </a:spcAft>
                      </a:pPr>
                      <a:r>
                        <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verfügt über ein Schulprogramm, das regelmäßig fortgeschrieben wird.</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750">
                <a:tc gridSpan="2">
                  <a:txBody>
                    <a:bodyPr/>
                    <a:lstStyle/>
                    <a:p>
                      <a:pPr marL="28575">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Ein von den zuständigen Gremien verabschiedetes Schulprogramm liegt vor. </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Eine Dokumentation der Entwicklungsziele für die pädagogische Arbeit und die sonstigen Tätigkeiten der Schule ist im Schulprogramm enthalten.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spcAft>
                          <a:spcPts val="300"/>
                        </a:spcAft>
                      </a:pPr>
                      <a:r>
                        <a:rPr lang="de-DE" sz="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S4</a:t>
                      </a:r>
                      <a:endParaRPr lang="de-DE" sz="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00000"/>
                        </a:lnSpc>
                        <a:spcBef>
                          <a:spcPts val="600"/>
                        </a:spcBef>
                        <a:spcAft>
                          <a:spcPts val="600"/>
                        </a:spcAft>
                      </a:pPr>
                      <a:r>
                        <a:rPr lang="de-DE" sz="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Zielvereinbarungen schließen</a:t>
                      </a:r>
                      <a:endParaRPr lang="de-DE" sz="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spcAft>
                          <a:spcPts val="0"/>
                        </a:spcAft>
                      </a:pPr>
                      <a:r>
                        <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In der Schule werden regelmäßig und systematisch Zielvereinbarungen durchgeführt, mit denen die Strategie der Schule kommuniziert und umgesetzt wird.</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Innerschulische Zielvereinbarungen liegen vor. </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innerschulischen Zielvereinbarungen beziehen sich auf die Ziel- und Strategieplanung.</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innerschulischen Zielvereinbarungen berücksichtigen externe Zielvereinbarungen (NLSchB).</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spcAft>
                          <a:spcPts val="300"/>
                        </a:spcAft>
                      </a:pPr>
                      <a:r>
                        <a:rPr lang="de-DE" sz="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S5</a:t>
                      </a:r>
                      <a:endParaRPr lang="de-DE" sz="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99"/>
                    </a:solidFill>
                  </a:tcPr>
                </a:tc>
                <a:tc>
                  <a:txBody>
                    <a:bodyPr/>
                    <a:lstStyle/>
                    <a:p>
                      <a:pPr>
                        <a:lnSpc>
                          <a:spcPct val="100000"/>
                        </a:lnSpc>
                        <a:spcBef>
                          <a:spcPts val="600"/>
                        </a:spcBef>
                        <a:spcAft>
                          <a:spcPts val="600"/>
                        </a:spcAft>
                      </a:pPr>
                      <a:r>
                        <a:rPr lang="de-DE" sz="6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Verbesserungsprojekte durchführen</a:t>
                      </a:r>
                      <a:endParaRPr lang="de-DE" sz="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000">
                <a:tc vMerge="1">
                  <a:txBody>
                    <a:bodyPr/>
                    <a:lstStyle/>
                    <a:p>
                      <a:endParaRPr lang="de-DE"/>
                    </a:p>
                  </a:txBody>
                  <a:tcPr/>
                </a:tc>
                <a:tc>
                  <a:txBody>
                    <a:bodyPr/>
                    <a:lstStyle/>
                    <a:p>
                      <a:pPr>
                        <a:spcAft>
                          <a:spcPts val="0"/>
                        </a:spcAft>
                      </a:pPr>
                      <a:r>
                        <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führt Verbesserungsprojekte systematisch durch und setzt deren erfolgreiche Ergebnisse um, die der Erreichung der strategischen Ziele dienen und/oder die Schülerleistungen verbessern. </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spcAft>
                          <a:spcPts val="0"/>
                        </a:spcAft>
                      </a:pPr>
                      <a:r>
                        <a:rPr lang="de-DE" sz="500" i="1"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Verbesserungsprojekte werden durchgeführt.</a:t>
                      </a:r>
                      <a:endPar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Ergebnisse von Verbesserungsprojekten werden umgesetzt.</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bl>
          </a:graphicData>
        </a:graphic>
      </p:graphicFrame>
      <p:graphicFrame>
        <p:nvGraphicFramePr>
          <p:cNvPr id="6" name="Tabelle 5"/>
          <p:cNvGraphicFramePr>
            <a:graphicFrameLocks noGrp="1"/>
          </p:cNvGraphicFramePr>
          <p:nvPr>
            <p:extLst/>
          </p:nvPr>
        </p:nvGraphicFramePr>
        <p:xfrm>
          <a:off x="3213563" y="9939"/>
          <a:ext cx="3132000" cy="5179508"/>
        </p:xfrm>
        <a:graphic>
          <a:graphicData uri="http://schemas.openxmlformats.org/drawingml/2006/table">
            <a:tbl>
              <a:tblPr/>
              <a:tblGrid>
                <a:gridCol w="288880"/>
                <a:gridCol w="2843120"/>
              </a:tblGrid>
              <a:tr h="367200">
                <a:tc gridSpan="2">
                  <a:txBody>
                    <a:bodyPr/>
                    <a:lstStyle/>
                    <a:p>
                      <a:pPr algn="ctr">
                        <a:lnSpc>
                          <a:spcPct val="107000"/>
                        </a:lnSpc>
                        <a:spcBef>
                          <a:spcPts val="1200"/>
                        </a:spcBef>
                        <a:spcAft>
                          <a:spcPts val="600"/>
                        </a:spcAft>
                      </a:pPr>
                      <a:r>
                        <a:rPr lang="de-DE" sz="7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Qualitätsbereich „Personal führen“</a:t>
                      </a:r>
                      <a:endParaRPr lang="de-DE" sz="7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300"/>
                        </a:spcAft>
                      </a:pPr>
                      <a:r>
                        <a:rPr lang="de-DE" sz="6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steuert die Prozesse der Personalverwaltung. Sie fördert die Kompetenz und die Kreativität des Personals und schafft eine Kultur der Verantwortung.</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hMerge="1">
                  <a:txBody>
                    <a:bodyPr/>
                    <a:lstStyle/>
                    <a:p>
                      <a:endParaRPr lang="de-DE"/>
                    </a:p>
                  </a:txBody>
                  <a:tcPr/>
                </a:tc>
              </a:tr>
              <a:tr h="144000">
                <a:tc rowSpan="2">
                  <a:txBody>
                    <a:bodyPr/>
                    <a:lstStyle/>
                    <a:p>
                      <a:pPr algn="ctr">
                        <a:lnSpc>
                          <a:spcPct val="107000"/>
                        </a:lnSpc>
                        <a:spcAft>
                          <a:spcPts val="300"/>
                        </a:spcAft>
                      </a:pPr>
                      <a:r>
                        <a:rPr lang="de-DE" sz="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P1</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lvl="0" indent="0">
                        <a:lnSpc>
                          <a:spcPct val="107000"/>
                        </a:lnSpc>
                        <a:spcBef>
                          <a:spcPts val="600"/>
                        </a:spcBef>
                        <a:spcAft>
                          <a:spcPts val="600"/>
                        </a:spcAft>
                        <a:buFont typeface="+mj-lt"/>
                        <a:buNone/>
                        <a:tabLst>
                          <a:tab pos="457200" algn="l"/>
                        </a:tabLst>
                      </a:pPr>
                      <a:r>
                        <a:rPr lang="de-DE" sz="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Personalbedarf ermitteln</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000">
                <a:tc vMerge="1">
                  <a:txBody>
                    <a:bodyPr/>
                    <a:lstStyle/>
                    <a:p>
                      <a:endParaRPr lang="de-DE"/>
                    </a:p>
                  </a:txBody>
                  <a:tcPr/>
                </a:tc>
                <a:tc>
                  <a:txBody>
                    <a:bodyPr/>
                    <a:lstStyle/>
                    <a:p>
                      <a:pPr>
                        <a:lnSpc>
                          <a:spcPct val="107000"/>
                        </a:lnSpc>
                        <a:spcAft>
                          <a:spcPts val="0"/>
                        </a:spcAft>
                      </a:pPr>
                      <a:r>
                        <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erhebt kontinuierlich und systematisch entsprechend den Erfordernissen der Bildungsgänge den aktuellen und zukünftigen Personalbedarf und legt darauf bezogen Personalmaßnahmen fest.</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Eine Übersicht über die aktuelle Personalausstattung liegt vor.</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schulischen Gremien und zuständigen Personen befassen sich mit der Personalbedarfsplanung.</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600" b="1"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P2</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lvl="0" indent="0">
                        <a:lnSpc>
                          <a:spcPct val="100000"/>
                        </a:lnSpc>
                        <a:spcBef>
                          <a:spcPts val="600"/>
                        </a:spcBef>
                        <a:spcAft>
                          <a:spcPts val="600"/>
                        </a:spcAft>
                        <a:buFont typeface="+mj-lt"/>
                        <a:buNone/>
                        <a:tabLst>
                          <a:tab pos="457200" algn="l"/>
                        </a:tabLst>
                      </a:pPr>
                      <a:r>
                        <a:rPr lang="de-DE" sz="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Personal beschaffen</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vMerge="1">
                  <a:txBody>
                    <a:bodyPr/>
                    <a:lstStyle/>
                    <a:p>
                      <a:endParaRPr lang="de-DE"/>
                    </a:p>
                  </a:txBody>
                  <a:tcPr/>
                </a:tc>
                <a:tc>
                  <a:txBody>
                    <a:bodyPr/>
                    <a:lstStyle/>
                    <a:p>
                      <a:pPr>
                        <a:lnSpc>
                          <a:spcPct val="107000"/>
                        </a:lnSpc>
                        <a:spcAft>
                          <a:spcPts val="0"/>
                        </a:spcAft>
                      </a:pPr>
                      <a:r>
                        <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unternimmt systematische Anstrengungen zur erfolgreichen Personalbeschaffung.</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Vorgehensweisen zur Deckung erkannter Personalbedarfe sind eingeführt.</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engagiert sich auf dem Gebiet der Ausbildung von Lehrkräften (z. B. Schulpraktika, Referendarausbildung).</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P3</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lvl="0" indent="0">
                        <a:lnSpc>
                          <a:spcPct val="100000"/>
                        </a:lnSpc>
                        <a:spcBef>
                          <a:spcPts val="600"/>
                        </a:spcBef>
                        <a:spcAft>
                          <a:spcPts val="600"/>
                        </a:spcAft>
                        <a:buFont typeface="+mj-lt"/>
                        <a:buNone/>
                        <a:tabLst>
                          <a:tab pos="457200" algn="l"/>
                        </a:tabLst>
                      </a:pPr>
                      <a:r>
                        <a:rPr lang="de-DE" sz="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Personal einarbeiten</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setzt ein Konzept zur Einarbeitung bzw. Vorbereitung und Unterstützung bei neuen Aufgabenstellungen für Lehrkräfte sowie Mitarbeiterinnen und Mitarbeiter um.</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357">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Ein Einarbeitungskonzept für neue Mitarbeiterinnen und Mitarbeiter liegt vor.</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9357">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Das Einarbeitungskonzept ist innerhalb der Schule veröffentlicht.</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P4</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lvl="0" indent="0">
                        <a:lnSpc>
                          <a:spcPct val="107000"/>
                        </a:lnSpc>
                        <a:spcBef>
                          <a:spcPts val="600"/>
                        </a:spcBef>
                        <a:spcAft>
                          <a:spcPts val="600"/>
                        </a:spcAft>
                        <a:buFont typeface="+mj-lt"/>
                        <a:buNone/>
                        <a:tabLst>
                          <a:tab pos="457200" algn="l"/>
                        </a:tabLst>
                      </a:pPr>
                      <a:r>
                        <a:rPr lang="de-DE" sz="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Personal entwickeln</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vMerge="1">
                  <a:txBody>
                    <a:bodyPr/>
                    <a:lstStyle/>
                    <a:p>
                      <a:endParaRPr lang="de-DE"/>
                    </a:p>
                  </a:txBody>
                  <a:tcPr/>
                </a:tc>
                <a:tc>
                  <a:txBody>
                    <a:bodyPr/>
                    <a:lstStyle/>
                    <a:p>
                      <a:pPr>
                        <a:lnSpc>
                          <a:spcPct val="107000"/>
                        </a:lnSpc>
                        <a:spcAft>
                          <a:spcPts val="0"/>
                        </a:spcAft>
                      </a:pPr>
                      <a:r>
                        <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führt systematisch Maßnahmen zur Personalentwicklung durch.</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9357">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Personalentwicklungsmaßnahmen (im Sinne von Weiterbildung) werden durchgeführt.</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9357">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Personale Zuständigkeiten für die Personalentwicklung sind festgelegt.</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P5</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lvl="0" indent="0">
                        <a:lnSpc>
                          <a:spcPct val="107000"/>
                        </a:lnSpc>
                        <a:spcBef>
                          <a:spcPts val="600"/>
                        </a:spcBef>
                        <a:spcAft>
                          <a:spcPts val="600"/>
                        </a:spcAft>
                        <a:buFont typeface="+mj-lt"/>
                        <a:buNone/>
                        <a:tabLst>
                          <a:tab pos="457200" algn="l"/>
                        </a:tabLst>
                      </a:pPr>
                      <a:r>
                        <a:rPr lang="de-DE" sz="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Personal qualifizieren</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000">
                <a:tc vMerge="1">
                  <a:txBody>
                    <a:bodyPr/>
                    <a:lstStyle/>
                    <a:p>
                      <a:endParaRPr lang="de-DE"/>
                    </a:p>
                  </a:txBody>
                  <a:tcPr/>
                </a:tc>
                <a:tc>
                  <a:txBody>
                    <a:bodyPr/>
                    <a:lstStyle/>
                    <a:p>
                      <a:pPr>
                        <a:lnSpc>
                          <a:spcPct val="107000"/>
                        </a:lnSpc>
                        <a:spcAft>
                          <a:spcPts val="0"/>
                        </a:spcAft>
                      </a:pPr>
                      <a:r>
                        <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fördert zielgerichtet, entsprechend den Erfordernissen der Bildungsgänge, das Wissen und die Kompetenzen der Lehrkräfte sowie der Mitarbeiterinnen und Mitarbeiter durch Fortbildung nach einem abgestimmten Konzept.</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Ein Fortbildungskonzept liegt vor.</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Das Fortbildungskonzept ist innerhalb der Schule veröffentlicht.</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Fortbildungsergebnisse werden entsprechend den Erfordernissen der Bildungsgänge weitergegeben.</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P6</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lvl="0" indent="0">
                        <a:lnSpc>
                          <a:spcPct val="107000"/>
                        </a:lnSpc>
                        <a:spcBef>
                          <a:spcPts val="600"/>
                        </a:spcBef>
                        <a:spcAft>
                          <a:spcPts val="600"/>
                        </a:spcAft>
                        <a:buFont typeface="+mj-lt"/>
                        <a:buNone/>
                        <a:tabLst>
                          <a:tab pos="457200" algn="l"/>
                        </a:tabLst>
                      </a:pPr>
                      <a:r>
                        <a:rPr lang="de-DE" sz="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Personal einsetzen</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Der Einsatz der Mitarbeiterinnen und Mitarbeiter erfolgt unter Abgleich der Anforderungen an die individuelle Personalentwicklung und die Ziele und Strategien der Schule.</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Jährlich wird ein Plan für den Personaleinsatz erstellt.</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Personalkompetenzen der Mitarbeiterinnen und Mitarbeiter sind differenziert erfasst.</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Der Personaleinsatz orientiert sich an den inhaltlichen Erfordernissen der Bildungsgänge.</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Individuelle Kompetenzen und Entwicklungsziele der Mitarbeiterinnen und Mitarbeiter werden bei der Einsatzplanung berücksichtigt.</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600" b="1" dirty="0" smtClean="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P7</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lvl="0" indent="0">
                        <a:lnSpc>
                          <a:spcPct val="107000"/>
                        </a:lnSpc>
                        <a:spcBef>
                          <a:spcPts val="600"/>
                        </a:spcBef>
                        <a:spcAft>
                          <a:spcPts val="600"/>
                        </a:spcAft>
                        <a:buFont typeface="+mj-lt"/>
                        <a:buNone/>
                        <a:tabLst>
                          <a:tab pos="457200" algn="l"/>
                        </a:tabLst>
                      </a:pPr>
                      <a:r>
                        <a:rPr lang="de-DE" sz="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Personal begleiten</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vMerge="1">
                  <a:txBody>
                    <a:bodyPr/>
                    <a:lstStyle/>
                    <a:p>
                      <a:endParaRPr lang="de-DE"/>
                    </a:p>
                  </a:txBody>
                  <a:tcPr/>
                </a:tc>
                <a:tc>
                  <a:txBody>
                    <a:bodyPr/>
                    <a:lstStyle/>
                    <a:p>
                      <a:pPr>
                        <a:lnSpc>
                          <a:spcPct val="107000"/>
                        </a:lnSpc>
                        <a:spcAft>
                          <a:spcPts val="0"/>
                        </a:spcAft>
                      </a:pPr>
                      <a:r>
                        <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führt systematisch Maßnahmen zur Personalfürsorge durch.</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führt die erforderlichen Maßnahmen zur Arbeitssicherheit und zum Gesundheitsschutz durch.</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In der Schule werden Personalgespräche geführt.</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Aus den Ergebnissen der Personalgespräche werden Maßnahmen der Personalfürsorge abgeleitet.</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P8</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lvl="0" indent="0">
                        <a:lnSpc>
                          <a:spcPct val="107000"/>
                        </a:lnSpc>
                        <a:spcBef>
                          <a:spcPts val="600"/>
                        </a:spcBef>
                        <a:spcAft>
                          <a:spcPts val="600"/>
                        </a:spcAft>
                        <a:buFont typeface="+mj-lt"/>
                        <a:buNone/>
                        <a:tabLst>
                          <a:tab pos="457200" algn="l"/>
                        </a:tabLst>
                      </a:pPr>
                      <a:r>
                        <a:rPr lang="de-DE" sz="600" b="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Personal verwalten</a:t>
                      </a:r>
                      <a:endParaRPr lang="de-DE" sz="6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vMerge="1">
                  <a:txBody>
                    <a:bodyPr/>
                    <a:lstStyle/>
                    <a:p>
                      <a:endParaRPr lang="de-DE"/>
                    </a:p>
                  </a:txBody>
                  <a:tcPr/>
                </a:tc>
                <a:tc>
                  <a:txBody>
                    <a:bodyPr/>
                    <a:lstStyle/>
                    <a:p>
                      <a:pPr>
                        <a:lnSpc>
                          <a:spcPct val="107000"/>
                        </a:lnSpc>
                        <a:spcAft>
                          <a:spcPts val="0"/>
                        </a:spcAft>
                      </a:pPr>
                      <a:r>
                        <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erfüllt sach- und fachgerecht die Aufgaben der Personalverwaltung.</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Personaldaten werden gemäß den rechtlichen Erfordernissen erfasst und verwaltet. </a:t>
                      </a:r>
                      <a:endParaRPr lang="de-DE" sz="5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8665" marR="5866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bl>
          </a:graphicData>
        </a:graphic>
      </p:graphicFrame>
      <p:graphicFrame>
        <p:nvGraphicFramePr>
          <p:cNvPr id="7" name="Tabelle 6"/>
          <p:cNvGraphicFramePr>
            <a:graphicFrameLocks noGrp="1"/>
          </p:cNvGraphicFramePr>
          <p:nvPr>
            <p:extLst/>
          </p:nvPr>
        </p:nvGraphicFramePr>
        <p:xfrm>
          <a:off x="3213563" y="5250511"/>
          <a:ext cx="3132000" cy="3083760"/>
        </p:xfrm>
        <a:graphic>
          <a:graphicData uri="http://schemas.openxmlformats.org/drawingml/2006/table">
            <a:tbl>
              <a:tblPr/>
              <a:tblGrid>
                <a:gridCol w="289298"/>
                <a:gridCol w="2842702"/>
              </a:tblGrid>
              <a:tr h="360000">
                <a:tc gridSpan="2">
                  <a:txBody>
                    <a:bodyPr/>
                    <a:lstStyle/>
                    <a:p>
                      <a:pPr algn="ctr">
                        <a:spcBef>
                          <a:spcPts val="1200"/>
                        </a:spcBef>
                        <a:spcAft>
                          <a:spcPts val="600"/>
                        </a:spcAft>
                      </a:pPr>
                      <a:r>
                        <a:rPr lang="de-DE" sz="700" b="1" kern="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Qualitätsbereich „Ressourcen verwalten“</a:t>
                      </a:r>
                    </a:p>
                    <a:p>
                      <a:pPr>
                        <a:spcAft>
                          <a:spcPts val="300"/>
                        </a:spcAft>
                      </a:pPr>
                      <a:r>
                        <a:rPr lang="de-DE" sz="600"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verwaltet ihre Ressourcen und trachtet dabei nach wirtschaftlicher, sozialer und ökologischer Nachhaltigkeit.</a:t>
                      </a:r>
                    </a:p>
                  </a:txBody>
                  <a:tcPr marL="64717" marR="6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00"/>
                    </a:solidFill>
                  </a:tcPr>
                </a:tc>
                <a:tc hMerge="1">
                  <a:txBody>
                    <a:bodyPr/>
                    <a:lstStyle/>
                    <a:p>
                      <a:endParaRPr lang="de-DE"/>
                    </a:p>
                  </a:txBody>
                  <a:tcPr/>
                </a:tc>
              </a:tr>
              <a:tr h="144000">
                <a:tc rowSpan="2">
                  <a:txBody>
                    <a:bodyPr/>
                    <a:lstStyle/>
                    <a:p>
                      <a:pPr algn="ctr">
                        <a:spcAft>
                          <a:spcPts val="300"/>
                        </a:spcAft>
                      </a:pPr>
                      <a:r>
                        <a:rPr lang="de-DE" sz="5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R1</a:t>
                      </a:r>
                      <a:endPar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00"/>
                    </a:solidFill>
                  </a:tcPr>
                </a:tc>
                <a:tc>
                  <a:txBody>
                    <a:bodyPr/>
                    <a:lstStyle/>
                    <a:p>
                      <a:pPr>
                        <a:lnSpc>
                          <a:spcPct val="100000"/>
                        </a:lnSpc>
                        <a:spcBef>
                          <a:spcPts val="600"/>
                        </a:spcBef>
                        <a:spcAft>
                          <a:spcPts val="600"/>
                        </a:spcAf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Finanzen verwalten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vMerge="1">
                  <a:txBody>
                    <a:bodyPr/>
                    <a:lstStyle/>
                    <a:p>
                      <a:endParaRPr lang="de-DE"/>
                    </a:p>
                  </a:txBody>
                  <a:tcPr/>
                </a:tc>
                <a:tc>
                  <a:txBody>
                    <a:bodyPr/>
                    <a:lstStyle/>
                    <a:p>
                      <a:pPr marL="0" algn="l" defTabSz="1280160" rtl="0" eaLnBrk="1" latinLnBrk="0" hangingPunct="1">
                        <a:spcAft>
                          <a:spcPts val="0"/>
                        </a:spcAft>
                      </a:pPr>
                      <a:r>
                        <a:rPr lang="de-DE" sz="500"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verfügbaren finanziellen Ressourcen werden effizient und effektiv verwaltet und eingesetzt.</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spcAft>
                          <a:spcPts val="0"/>
                        </a:spcAft>
                      </a:pPr>
                      <a:r>
                        <a:rPr lang="de-DE" sz="500" i="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Vorgehensweisen zur Bewirtschaftung der Finanzmittel genügen den rechtlichen Vorgaben.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Vorgehensweise zur Bewirtschaftung der Finanzmittel ist innerhalb der Schule veröffentlicht.</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spcAft>
                          <a:spcPts val="300"/>
                        </a:spcAft>
                      </a:pPr>
                      <a:r>
                        <a:rPr lang="de-DE" sz="5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R2</a:t>
                      </a:r>
                      <a:endPar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00"/>
                    </a:solidFill>
                  </a:tcPr>
                </a:tc>
                <a:tc>
                  <a:txBody>
                    <a:bodyPr/>
                    <a:lstStyle/>
                    <a:p>
                      <a:pPr>
                        <a:lnSpc>
                          <a:spcPct val="100000"/>
                        </a:lnSpc>
                        <a:spcBef>
                          <a:spcPts val="600"/>
                        </a:spcBef>
                        <a:spcAft>
                          <a:spcPts val="600"/>
                        </a:spcAf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Nachhaltig wirtschaften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marL="0" algn="l" defTabSz="1280160" rtl="0" eaLnBrk="1" latinLnBrk="0" hangingPunct="1">
                        <a:spcAft>
                          <a:spcPts val="0"/>
                        </a:spcAft>
                      </a:pPr>
                      <a:r>
                        <a:rPr lang="de-DE" sz="500"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Der Material- und Energieeinsatz der Schule wird nachhaltig gemanagt, regelmäßig überprüft und ggf. optimiert.</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gridSpan="2">
                  <a:txBody>
                    <a:bodyPr/>
                    <a:lstStyle/>
                    <a:p>
                      <a:pPr marL="28575">
                        <a:spcAft>
                          <a:spcPts val="0"/>
                        </a:spcAft>
                      </a:pPr>
                      <a:r>
                        <a:rPr lang="de-DE" sz="500" i="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Eine Vorgehensweise im Hinblick auf einen nachhaltigen Material- und Energieeinsatz der Schule liegt vor.</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Vorgehensweise für den Material- und Energieeinsatz ist innerhalb der Schule veröffentlicht.</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spcAft>
                          <a:spcPts val="300"/>
                        </a:spcAft>
                      </a:pPr>
                      <a:r>
                        <a:rPr lang="de-DE" sz="5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R3</a:t>
                      </a:r>
                      <a:endPar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00"/>
                    </a:solidFill>
                  </a:tcPr>
                </a:tc>
                <a:tc>
                  <a:txBody>
                    <a:bodyPr/>
                    <a:lstStyle/>
                    <a:p>
                      <a:pPr marL="0" algn="l" defTabSz="1280160" rtl="0" eaLnBrk="1" latinLnBrk="0" hangingPunct="1">
                        <a:lnSpc>
                          <a:spcPct val="100000"/>
                        </a:lnSpc>
                        <a:spcBef>
                          <a:spcPts val="600"/>
                        </a:spcBef>
                        <a:spcAft>
                          <a:spcPts val="600"/>
                        </a:spcAf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Wissen nutzbar machen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spcAft>
                          <a:spcPts val="0"/>
                        </a:spcAft>
                      </a:pPr>
                      <a:r>
                        <a:rPr lang="de-DE" sz="500"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sammelt und strukturiert alle erforderlichen Informationen und stellt sie der Schulgemeinschaft zur Verfügung.</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gridSpan="2">
                  <a:txBody>
                    <a:bodyPr/>
                    <a:lstStyle/>
                    <a:p>
                      <a:pPr marL="28575">
                        <a:spcAft>
                          <a:spcPts val="0"/>
                        </a:spcAft>
                      </a:pPr>
                      <a:r>
                        <a:rPr lang="de-DE" sz="500" i="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erforderlichen Informationen werden entsprechend den Bedürfnissen der Schule </a:t>
                      </a:r>
                      <a:r>
                        <a:rPr lang="de-DE" sz="500" i="1" kern="1200" dirty="0" err="1">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bildungsgangs</a:t>
                      </a:r>
                      <a:r>
                        <a:rPr lang="de-DE" sz="500" i="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bzw. aufgabenbezogen differenziert verwaltet.</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spcAft>
                          <a:spcPts val="0"/>
                        </a:spcAft>
                      </a:pPr>
                      <a:r>
                        <a:rPr lang="de-DE" sz="500" i="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Alle fachlichen und formal-administrativen Informationen, die für die Mitarbeiterinnen und Mitarbeiter erforderlich sind, sind zugänglich.</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spcAft>
                          <a:spcPts val="0"/>
                        </a:spcAft>
                      </a:pPr>
                      <a:r>
                        <a:rPr lang="de-DE" sz="500" i="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Anspruchsgruppen (Schülerschaft, Elternschaft, Partner in der beruflichen Bildung) erhalten alle für sie relevanten Informationen.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spcAft>
                          <a:spcPts val="300"/>
                        </a:spcAft>
                      </a:pPr>
                      <a:r>
                        <a:rPr lang="de-DE" sz="500" b="1"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R4</a:t>
                      </a:r>
                      <a:endParaRPr lang="de-DE" sz="5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9CC00"/>
                    </a:solidFill>
                  </a:tcPr>
                </a:tc>
                <a:tc>
                  <a:txBody>
                    <a:bodyPr/>
                    <a:lstStyle/>
                    <a:p>
                      <a:pPr marL="0" algn="l" defTabSz="1280160" rtl="0" eaLnBrk="1" latinLnBrk="0" hangingPunct="1">
                        <a:lnSpc>
                          <a:spcPct val="100000"/>
                        </a:lnSpc>
                        <a:spcBef>
                          <a:spcPts val="600"/>
                        </a:spcBef>
                        <a:spcAft>
                          <a:spcPts val="600"/>
                        </a:spcAf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Schulausstattung optimieren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marL="0" algn="l" defTabSz="1280160" rtl="0" eaLnBrk="1" latinLnBrk="0" hangingPunct="1">
                        <a:lnSpc>
                          <a:spcPct val="100000"/>
                        </a:lnSpc>
                        <a:spcAft>
                          <a:spcPts val="0"/>
                        </a:spcAft>
                        <a:tabLst>
                          <a:tab pos="-134620" algn="l"/>
                          <a:tab pos="207010" algn="l"/>
                          <a:tab pos="915670" algn="l"/>
                          <a:tab pos="1373505" algn="l"/>
                          <a:tab pos="1831340" algn="l"/>
                          <a:tab pos="2289810" algn="l"/>
                          <a:tab pos="2747645" algn="l"/>
                          <a:tab pos="3049905" algn="l"/>
                          <a:tab pos="3205480" algn="l"/>
                          <a:tab pos="3338195" algn="l"/>
                          <a:tab pos="3663315" algn="l"/>
                          <a:tab pos="4121150" algn="l"/>
                          <a:tab pos="4579620" algn="l"/>
                          <a:tab pos="4864100" algn="l"/>
                          <a:tab pos="5115560" algn="l"/>
                          <a:tab pos="5368290" algn="l"/>
                          <a:tab pos="5511800" algn="l"/>
                          <a:tab pos="5655945" algn="l"/>
                          <a:tab pos="5953125" algn="l"/>
                        </a:tabLst>
                      </a:pPr>
                      <a:r>
                        <a:rPr lang="de-DE" sz="500"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Entsprechend den Erfordernissen der Bildungsgänge wird die Ausstattung der Schule mit Lehr-, Lern- und Arbeitsmitteln gepflegt und laufend aktualisiert.</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spcAft>
                          <a:spcPts val="0"/>
                        </a:spcAft>
                      </a:pPr>
                      <a:r>
                        <a:rPr lang="de-DE" sz="500" i="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Informationen über die Ausstattung der Schule mit Lehr-, Lern- und Arbeitsmitteln liegen vor.</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Informationen über die Ausstattung der Schule sind für die Lehrkräfte zugänglich.</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spcAft>
                          <a:spcPts val="0"/>
                        </a:spcAft>
                      </a:pPr>
                      <a:r>
                        <a:rPr lang="de-DE" sz="500" i="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Ausstattung der Schule mit Lehr-, Lern- und Arbeitsmitteln wird gepflegt und ggf. aktualisiert.</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bl>
          </a:graphicData>
        </a:graphic>
      </p:graphicFrame>
      <p:graphicFrame>
        <p:nvGraphicFramePr>
          <p:cNvPr id="8" name="Tabelle 7"/>
          <p:cNvGraphicFramePr>
            <a:graphicFrameLocks noGrp="1"/>
          </p:cNvGraphicFramePr>
          <p:nvPr>
            <p:extLst/>
          </p:nvPr>
        </p:nvGraphicFramePr>
        <p:xfrm>
          <a:off x="3213563" y="8392037"/>
          <a:ext cx="3132000" cy="1052080"/>
        </p:xfrm>
        <a:graphic>
          <a:graphicData uri="http://schemas.openxmlformats.org/drawingml/2006/table">
            <a:tbl>
              <a:tblPr/>
              <a:tblGrid>
                <a:gridCol w="289229"/>
                <a:gridCol w="2842771"/>
              </a:tblGrid>
              <a:tr h="360000">
                <a:tc gridSpan="2">
                  <a:txBody>
                    <a:bodyPr/>
                    <a:lstStyle/>
                    <a:p>
                      <a:pPr algn="ctr">
                        <a:lnSpc>
                          <a:spcPct val="107000"/>
                        </a:lnSpc>
                        <a:spcBef>
                          <a:spcPts val="1200"/>
                        </a:spcBef>
                        <a:spcAft>
                          <a:spcPts val="600"/>
                        </a:spcAft>
                      </a:pPr>
                      <a:r>
                        <a:rPr lang="de-DE" sz="700" b="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Qualitätsbereich „Kooperationen entwickeln“</a:t>
                      </a:r>
                      <a:endParaRPr lang="de-DE" sz="7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300"/>
                        </a:spcAft>
                      </a:pPr>
                      <a:r>
                        <a:rPr lang="de-DE" sz="6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erstrebt, entwickelt und erhält vertrauensvolle Beziehungen zu ihren Partnern, um wechselseitige Erfolg zu erzielen.</a:t>
                      </a:r>
                      <a:endParaRPr lang="de-DE" sz="6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hMerge="1">
                  <a:txBody>
                    <a:bodyPr/>
                    <a:lstStyle/>
                    <a:p>
                      <a:endParaRPr lang="de-DE"/>
                    </a:p>
                  </a:txBody>
                  <a:tcPr/>
                </a:tc>
              </a:tr>
              <a:tr h="144000">
                <a:tc rowSpan="2">
                  <a:txBody>
                    <a:bodyPr/>
                    <a:lstStyle/>
                    <a:p>
                      <a:pPr algn="ctr">
                        <a:lnSpc>
                          <a:spcPct val="107000"/>
                        </a:lnSpc>
                        <a:spcAft>
                          <a:spcPts val="300"/>
                        </a:spcAft>
                      </a:pPr>
                      <a:r>
                        <a:rPr lang="de-DE" sz="500" b="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K1</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Mit dem Schulträger kooperieren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kooperiert systematisch und zielgerichtet mit dem Schulträger.</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Verantwortlichkeiten und Ansprechpartner beim Schulträger sind in der Schule veröffentlicht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Der Schulträger erhält Gelegenheit, sich an der Arbeit im Schulvorstand (u. a. Arbeit am Schulprogramm) zu beteiligen.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Der Schulträger ist über alle wesentlichen schulischen Vorgänge informiert.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bl>
          </a:graphicData>
        </a:graphic>
      </p:graphicFrame>
      <p:graphicFrame>
        <p:nvGraphicFramePr>
          <p:cNvPr id="9" name="Tabelle 8"/>
          <p:cNvGraphicFramePr>
            <a:graphicFrameLocks noGrp="1"/>
          </p:cNvGraphicFramePr>
          <p:nvPr>
            <p:extLst/>
          </p:nvPr>
        </p:nvGraphicFramePr>
        <p:xfrm>
          <a:off x="6467457" y="9939"/>
          <a:ext cx="3132000" cy="1674000"/>
        </p:xfrm>
        <a:graphic>
          <a:graphicData uri="http://schemas.openxmlformats.org/drawingml/2006/table">
            <a:tbl>
              <a:tblPr/>
              <a:tblGrid>
                <a:gridCol w="289229"/>
                <a:gridCol w="2842771"/>
              </a:tblGrid>
              <a:tr h="144000">
                <a:tc rowSpan="2">
                  <a:txBody>
                    <a:bodyPr/>
                    <a:lstStyle/>
                    <a:p>
                      <a:pPr algn="ctr">
                        <a:lnSpc>
                          <a:spcPct val="107000"/>
                        </a:lnSpc>
                        <a:spcAft>
                          <a:spcPts val="0"/>
                        </a:spcAft>
                      </a:pPr>
                      <a:r>
                        <a:rPr lang="de-DE" sz="500" b="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K2</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Mit Schulen kooperieren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gestaltet systematisch Kooperationen mit anderen Schulen und weiteren Bildungseinrichtungen.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gridSpan="2">
                  <a:txBody>
                    <a:bodyPr/>
                    <a:lstStyle/>
                    <a:p>
                      <a:pPr marL="28575">
                        <a:lnSpc>
                          <a:spcPct val="107000"/>
                        </a:lnSpc>
                        <a:spcAft>
                          <a:spcPts val="0"/>
                        </a:spcAft>
                      </a:pPr>
                      <a:r>
                        <a:rPr lang="de-DE" sz="500" i="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kooperiert zur Förderung der Durchlässigkeit zwischen den Schulformen und/oder zur Differenzierung des Bildungsangebots mit anderen Schulen. </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Verantwortlichkeiten und Ansprechpartner bei den kooperierenden Schulen sind in der Schule veröffentlicht.</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0"/>
                        </a:spcAft>
                      </a:pPr>
                      <a:r>
                        <a:rPr lang="de-DE" sz="500" b="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K3</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99CC"/>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Mit Partnern in der beruflichen Bildung kooperieren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marL="0" algn="l" defTabSz="1280160" rtl="0" eaLnBrk="1" latinLnBrk="0" hangingPunct="1">
                        <a:lnSpc>
                          <a:spcPct val="107000"/>
                        </a:lnSpc>
                        <a:spcAft>
                          <a:spcPts val="0"/>
                        </a:spcAft>
                      </a:pPr>
                      <a:r>
                        <a:rPr lang="de-DE" sz="500"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Die Schule gestaltet systematisch Kooperationen mit den betrieblichen Partnern in der beruflichen Bildung sowie weiteren Einrichtungen und Betrieben.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gridSpan="2">
                  <a:txBody>
                    <a:bodyPr/>
                    <a:lstStyle/>
                    <a:p>
                      <a:pPr marL="28575" algn="l" defTabSz="1280160" rtl="0" eaLnBrk="1" latinLnBrk="0" hangingPunct="1">
                        <a:lnSpc>
                          <a:spcPct val="107000"/>
                        </a:lnSpc>
                        <a:spcAft>
                          <a:spcPts val="0"/>
                        </a:spcAft>
                      </a:pPr>
                      <a:r>
                        <a:rPr lang="de-DE" sz="500" i="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Verantwortlichkeiten und Ansprechpartner bei den Partnern in der beruflichen Bildung sind – entsprechend den Erfordernissen der Bildungsgänge differenziert – in der Schule veröffentlicht.</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gn="l" defTabSz="1280160" rtl="0" eaLnBrk="1" latinLnBrk="0" hangingPunct="1">
                        <a:lnSpc>
                          <a:spcPct val="107000"/>
                        </a:lnSpc>
                        <a:spcAft>
                          <a:spcPts val="0"/>
                        </a:spcAft>
                      </a:pPr>
                      <a:r>
                        <a:rPr lang="de-DE" sz="500" i="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Es ist ein Beirat eingerichtet, der die Schule in Angelegenheiten der Zusammenarbeit zwischen Schule und an der beruflichen Bildung beteiligten Einrichtungen berät.</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gn="l" defTabSz="1280160" rtl="0" eaLnBrk="1" latinLnBrk="0" hangingPunct="1">
                        <a:lnSpc>
                          <a:spcPct val="107000"/>
                        </a:lnSpc>
                        <a:spcAft>
                          <a:spcPts val="0"/>
                        </a:spcAft>
                      </a:pPr>
                      <a:r>
                        <a:rPr lang="de-DE" sz="500" i="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Beispiele für gelungene Kooperationen mit betrieblichen Partnern in der beruflichen Bildung können benannt werden.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bl>
          </a:graphicData>
        </a:graphic>
      </p:graphicFrame>
      <p:graphicFrame>
        <p:nvGraphicFramePr>
          <p:cNvPr id="10" name="Tabelle 9"/>
          <p:cNvGraphicFramePr>
            <a:graphicFrameLocks noGrp="1"/>
          </p:cNvGraphicFramePr>
          <p:nvPr>
            <p:extLst/>
          </p:nvPr>
        </p:nvGraphicFramePr>
        <p:xfrm>
          <a:off x="6464011" y="1758697"/>
          <a:ext cx="3132000" cy="7415397"/>
        </p:xfrm>
        <a:graphic>
          <a:graphicData uri="http://schemas.openxmlformats.org/drawingml/2006/table">
            <a:tbl>
              <a:tblPr/>
              <a:tblGrid>
                <a:gridCol w="289272"/>
                <a:gridCol w="2842728"/>
              </a:tblGrid>
              <a:tr h="416254">
                <a:tc gridSpan="2">
                  <a:txBody>
                    <a:bodyPr/>
                    <a:lstStyle/>
                    <a:p>
                      <a:pPr algn="ctr">
                        <a:lnSpc>
                          <a:spcPct val="107000"/>
                        </a:lnSpc>
                        <a:spcBef>
                          <a:spcPts val="1200"/>
                        </a:spcBef>
                        <a:spcAft>
                          <a:spcPts val="600"/>
                        </a:spcAft>
                      </a:pPr>
                      <a:r>
                        <a:rPr lang="de-DE" sz="800" b="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Qualitätsbereich „Bildungsangebote gestalten“</a:t>
                      </a:r>
                      <a:endParaRPr lang="de-DE" sz="8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300"/>
                        </a:spcAft>
                      </a:pPr>
                      <a:r>
                        <a:rPr lang="de-DE" sz="6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stellt den staatlichen Bildungsauftrag, die Bildungsinteressen der Schülerinnen und Schüler sowie die Ausbildungsinteressen der Partner in der beruflichen Bildung in den Mittelpunkt ihrer Arbeit. Sie sorgt für ein ausgewogenes Bildungsangebot und strebt nach bestmöglicher Förderung und Unterstützung jeder einzelnen Schülerin und jedes einzelnen Schülers.</a:t>
                      </a:r>
                      <a:endParaRPr lang="de-DE" sz="6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hMerge="1">
                  <a:txBody>
                    <a:bodyPr/>
                    <a:lstStyle/>
                    <a:p>
                      <a:endParaRPr lang="de-DE"/>
                    </a:p>
                  </a:txBody>
                  <a:tcPr/>
                </a:tc>
              </a:tr>
              <a:tr h="144000">
                <a:tc rowSpan="2">
                  <a:txBody>
                    <a:bodyPr/>
                    <a:lstStyle/>
                    <a:p>
                      <a:pPr algn="ctr">
                        <a:lnSpc>
                          <a:spcPct val="107000"/>
                        </a:lnSpc>
                        <a:spcAft>
                          <a:spcPts val="300"/>
                        </a:spcAft>
                      </a:pPr>
                      <a:r>
                        <a:rPr lang="de-DE" sz="600" b="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B1</a:t>
                      </a:r>
                      <a:endParaRPr lang="de-DE" sz="6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Lehrpläne erstellen</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setzt die curricularen Rahmenvorgaben in allen Bildungsgängen in schulische Lehrpläne um und verbessert diese kontinuierlich.</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curricularen Rahmenvorgaben sind in den Bildungsgängen für alle Fächer, Lernfelder bzw. Lerngebiete in schulische Lehrpläne umgesetzt.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135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Für die Bildungsgänge liegen Planungen für das aktuelle Schuljahr vor.</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600" b="1" kern="12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B2</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Materialien und Medien bereitstellen</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In allen Bildungsgängen werden Materialien und Medien entwickelt bzw. bereitgestellt, im Unterricht eingesetzt und kontinuierlich verbessert.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zur Erfüllung des Bildungsauftrags erforderlichen Materialien und Medien sind in den Bildungsgängen vorhanden und einsetzbar.</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Materialien und Medien für den berufsbezogenen Lernbereich stehen in den Bildungsgängen im Bezug zu beruflichen Handlungssituationen.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600" b="1" kern="12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B3</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Unterricht organisieren</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Der Unterricht wird in allen Bildungsgängen entsprechend den organisatorischen Planungen durchgeführt, ggf. erforderliche Abweichungen laufen geregelt ab.</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Unterrichtsdurchführung wird in Klassenbüchern dokumentiert.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Unterricht und den Unterricht ergänzende Angebote werden in den Bildungsgängen auf der Grundlage eines für alle Beteiligten verbindlichen Plans durchgeführt.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Operativ erforderliche Abweichungen (z. B. Vertretungen, Exkursionen, Referate von Externen) werden in den Bildungsgängen für alle Beteiligten transparent geregelt.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600" b="1" kern="12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B4</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Unterricht durchführen</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Der Unterricht wird entsprechend vereinbarter didaktischer Anforderungen erteilt.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Der Unterricht folgt den verbindlichen curricularen Vorgaben.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Der Unterricht folgt vereinbarten didaktischen Grundsätzen, die die Umsetzung des Bildungsauftrags gewährleisten.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600" b="1" kern="12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B5</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Unterricht evaluieren</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evaluiert die Unterrichtsqualität systematisch und differenziert nach Bildungsgängen und sie leitet daraus Verbesserungsmaßnahmen ab.</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Es liegt ein </a:t>
                      </a:r>
                      <a:r>
                        <a:rPr lang="de-DE" sz="500" i="1" dirty="0" err="1">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kriteriengestütztes</a:t>
                      </a: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 gemeinsames Verständnis guten Unterrichts vor.</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Es liegen Evaluationsergebnisse zur Unterrichtsqualität vor.</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marL="0" algn="ctr" defTabSz="1280160" rtl="0" eaLnBrk="1" latinLnBrk="0" hangingPunct="1">
                        <a:lnSpc>
                          <a:spcPct val="107000"/>
                        </a:lnSpc>
                        <a:spcAft>
                          <a:spcPts val="300"/>
                        </a:spcAft>
                      </a:pPr>
                      <a:r>
                        <a:rPr lang="de-DE" sz="600" b="1" kern="12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B6</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Leistungen bewerten</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individuellen Leistungen der Schülerinnen und Schüler werden in allen Bildungsgängen regelmäßig festgestellt und nach einem für alle Beteiligten verbindlichen und offen gelegten Kriterienkatalog bewertet.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Es liegen Grundsätze zur Leistungsfeststellung bei Schülerinnen und Schülern vor.</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Grundsätze zur Leistungsfeststellung sind innerschulisch – insbesondere an die Schülerinnen und Schüler – kommuniziert.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Grundsätze zur Leistungsfeststellung werden angewandt.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rechtlichen Vorgaben zur Durchführung von Abschlussprüfungen werden eingehalten.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600" b="1" kern="12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B7</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Über Leistungsstände informieren</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stellt sicher, dass die Schülerinnen und Schüler (ggf. die Eltern) über die erwarteten Leistungen, deren Feststellung und Bewertung sowie die Regelungen zum erfolgreichen Abschluss des Bildungsganges (und ggf. zur Versetzung) umfassend informiert werden.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Lehrpersonen informieren die Schülerinnen und Schüler regelmäßig über deren Leistungsstände (ggf. auch die Eltern und Partner in der beruflichen Bildung).</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Schülerinnen und Schüler (ggf. die Eltern sowie die Partner in der beruflichen Bildung) erhalten bei Bedarf Auskunft über ihre individuellen Leistungsstände.</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600" b="1" kern="12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B8</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Individuelle Kompetenzen entwickeln</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ermittelt und dokumentiert die individuelle Kompetenzentwicklung der Schülerinnen und Schüler im Bildungsgang und informiert sie.</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Lehrkräfte besprechen (in den zuständigen Gremien) die individuelle Kompetenzentwicklung der Schülerinnen und Schüler.</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individuelle Kompetenzentwicklung einzelner Schülerinnen und Schüler wird dokumentiert.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Schülerinnen und Schüler sowie die Partner in der beruflichen Bildung (sowie ggf. die Eltern) können sich bei Bedarf über ihre individuelle Kompetenzentwicklung bei den Lehrkräften informieren. </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600" b="1" kern="12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B9</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Leistungsschwache fördern</a:t>
                      </a: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fördert systematisch leistungsschwache Schülerinnen und Schüler in allen Bildungsgängen.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Es werden Maßnahmen zur individuellen Förderung leistungsschwacher Schülerinnen und Schüler realisiert.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Schülerinnen und Schüler, deren Deutschkenntnisse nicht ausreichen, um erfolgreich am Unterricht teilzunehmen, erhalten eine besondere Förderung.</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47734" marR="4773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bl>
          </a:graphicData>
        </a:graphic>
      </p:graphicFrame>
      <p:graphicFrame>
        <p:nvGraphicFramePr>
          <p:cNvPr id="11" name="Tabelle 10"/>
          <p:cNvGraphicFramePr>
            <a:graphicFrameLocks noGrp="1"/>
          </p:cNvGraphicFramePr>
          <p:nvPr>
            <p:extLst/>
          </p:nvPr>
        </p:nvGraphicFramePr>
        <p:xfrm>
          <a:off x="9668186" y="9942"/>
          <a:ext cx="3129970" cy="5220000"/>
        </p:xfrm>
        <a:graphic>
          <a:graphicData uri="http://schemas.openxmlformats.org/drawingml/2006/table">
            <a:tbl>
              <a:tblPr/>
              <a:tblGrid>
                <a:gridCol w="288000"/>
                <a:gridCol w="2841970"/>
              </a:tblGrid>
              <a:tr h="144000">
                <a:tc rowSpan="2">
                  <a:txBody>
                    <a:bodyPr/>
                    <a:lstStyle/>
                    <a:p>
                      <a:pPr algn="ctr">
                        <a:lnSpc>
                          <a:spcPct val="107000"/>
                        </a:lnSpc>
                        <a:spcAft>
                          <a:spcPts val="300"/>
                        </a:spcAft>
                      </a:pPr>
                      <a:r>
                        <a:rPr lang="de-DE" sz="500" b="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B10</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Leistungsstarke fördern</a:t>
                      </a: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fördert systematisch leistungsstarke Schülerinnen und Schüler sowie besondere Begabungen in allen Bildungsgängen.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Es werden Maßnahmen zur individuellen Förderung leistungsstarker Schülerinnen und Schüler realisiert.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500" b="1">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B11</a:t>
                      </a:r>
                      <a:endParaRPr lang="de-DE" sz="50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Leistungsbereitschaft steigern</a:t>
                      </a: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fördert in den jeweiligen Bildungsgängen systematisch die Leistungsbereitschaft der Schülerinnen und Schüler.</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Den Schülerinnen und Schülern wird verdeutlicht, welches Arbeits- und Sozialverhalten für einen erfolgreichen Abschluss des Bildungsangebots erforderlich ist.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Es werden außerunterrichtliche Maßnahmen realisiert, die die Leistungsbereitschaft der Schülerinnen und Schüler fördert (z. B. Wettbewerbe, Fremdsprachenzertifikate).</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500" b="1">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B12</a:t>
                      </a:r>
                      <a:endParaRPr lang="de-DE" sz="50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Präventiv arbeiten</a:t>
                      </a: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arbeitet präventiv für den Gesundheitsschutz der Schülerinnen und Schüler. </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Schülerinnen und Schüler werden jährlich über das Verhalten bei Notfällen und Alarm unterwiesen.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realisiert Maßnahmen zum Schutz der Gesundheit der Schülerinnen und Schüler.</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500" b="1">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B13</a:t>
                      </a:r>
                      <a:endParaRPr lang="de-DE" sz="50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Auf Regelabweichungen reagieren</a:t>
                      </a: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reagiert systematisch auf ein Verhalten von Schülerinnen und Schülern, das von den vereinbarten Regeln abweicht.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Es gibt eine von den zuständigen Gremien verabschiedete Schulordnung.</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Erfüllung der Schulpflicht durch die Schülerinnen und Schüler ist sichergestellt.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Schülerinnen und Schüler (ggf. die Eltern) sind über die einzuhaltenden Regeln und die schulischen Sanktionen bei Regelverstößen informiert.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Erziehungs- und Ordnungsmaßnahmen werden entsprechend den rechtlichen Vorgaben angewandt.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500" b="1">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B14</a:t>
                      </a:r>
                      <a:endParaRPr lang="de-DE" sz="50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Individuell beraten</a:t>
                      </a: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bietet Schülerinnen und Schülern in persönlichen Fragen Unterstützung und Beratung und organisiert die erforderlichen Angebote zur Hilfe.</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Es gibt eine Zusammenarbeit mit öffentlichen und freien Einrichtungen, deren Tätigkeit sich wesentlich auf die Lebenssituation junger Menschen auswirkt.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Schülerinnen und Schüler (ggf. die Eltern) werden darüber informiert, wer sie bei persönlichen Fragen/Notlagen unterstützt.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500" b="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B15</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Laufbahnplanung unterstützen</a:t>
                      </a: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organisiert die Berufs- und Schullaufbahnberatung für die Schülerinnen und Schüler umfassend und differenziert.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Maßnahmen der Berufs- und Schullaufbahnberatung für die Schülerinnen und Schüler werden durchgeführt.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Schülerinnen und Schüler (ggf. die Eltern) werden informiert, an wen sie sich in Fragen der Laufbahnberatung in der Schule wenden können.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500" b="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B16</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Schülerdaten verwalten</a:t>
                      </a: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verwaltet die Schülerdaten und sichert die anforderungsgerechte Bereitstellung der Zeugnisse und anderer Dokumente.</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Erfüllung der Schulpflicht durch die Schülerinnen und Schüler wird sichergestellt</a:t>
                      </a:r>
                      <a:r>
                        <a:rPr lang="de-DE" sz="500" i="1" dirty="0" smtClean="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formalen und rechtlichen Vorgaben für den Umgang mit Schülerdaten werden eingehalten.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formalen und rechtlichen Vorgaben zur Bereitstellung von Zeugnissen und anderen Dokumenten werden eingehalten.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500" b="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B17</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FF"/>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Lerngruppen und Lehrereinsatz planen</a:t>
                      </a: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Zusammensetzung der Lerngruppen und der Lehrereinsatz erfolgen strukturiert sowie fachlich angemessen und entsprechend den jeweiligen pädagogischen Anforderungen.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Es liegen Festlegungen für die Lerngruppenbildung und den Einsatz von Lehrkräften vor.</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Festlegungen sind innerschulisch kommuniziert.</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19261" marR="192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bl>
          </a:graphicData>
        </a:graphic>
      </p:graphicFrame>
      <p:graphicFrame>
        <p:nvGraphicFramePr>
          <p:cNvPr id="12" name="Tabelle 11"/>
          <p:cNvGraphicFramePr>
            <a:graphicFrameLocks noGrp="1"/>
          </p:cNvGraphicFramePr>
          <p:nvPr>
            <p:extLst/>
          </p:nvPr>
        </p:nvGraphicFramePr>
        <p:xfrm>
          <a:off x="9664740" y="5300134"/>
          <a:ext cx="3133416" cy="3092190"/>
        </p:xfrm>
        <a:graphic>
          <a:graphicData uri="http://schemas.openxmlformats.org/drawingml/2006/table">
            <a:tbl>
              <a:tblPr/>
              <a:tblGrid>
                <a:gridCol w="307809"/>
                <a:gridCol w="2825607"/>
              </a:tblGrid>
              <a:tr h="276447">
                <a:tc gridSpan="2">
                  <a:txBody>
                    <a:bodyPr/>
                    <a:lstStyle/>
                    <a:p>
                      <a:pPr algn="ctr">
                        <a:lnSpc>
                          <a:spcPct val="107000"/>
                        </a:lnSpc>
                        <a:spcBef>
                          <a:spcPts val="1200"/>
                        </a:spcBef>
                        <a:spcAft>
                          <a:spcPts val="600"/>
                        </a:spcAft>
                      </a:pPr>
                      <a:r>
                        <a:rPr lang="de-DE" sz="800" b="1" kern="12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Qualitätsbereich „Ergebnisse und Erfolge beachten“</a:t>
                      </a:r>
                    </a:p>
                    <a:p>
                      <a:pPr>
                        <a:lnSpc>
                          <a:spcPct val="107000"/>
                        </a:lnSpc>
                        <a:spcAft>
                          <a:spcPts val="300"/>
                        </a:spcAft>
                      </a:pPr>
                      <a:r>
                        <a:rPr lang="de-DE" sz="600" kern="12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überprüft und bewertet ihre Arbeit und steuert auf dieser Basis die schulischen Prozesse so, dass ausgewogene und nachhaltige Ergebnisse erzielt werden und die Schule erfolgreich weiterentwickelt wird.</a:t>
                      </a:r>
                    </a:p>
                  </a:txBody>
                  <a:tcPr marL="64717" marR="647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hMerge="1">
                  <a:txBody>
                    <a:bodyPr/>
                    <a:lstStyle/>
                    <a:p>
                      <a:endParaRPr lang="de-DE"/>
                    </a:p>
                  </a:txBody>
                  <a:tcPr/>
                </a:tc>
              </a:tr>
              <a:tr h="144000">
                <a:tc rowSpan="2">
                  <a:txBody>
                    <a:bodyPr/>
                    <a:lstStyle/>
                    <a:p>
                      <a:pPr algn="ctr">
                        <a:lnSpc>
                          <a:spcPct val="107000"/>
                        </a:lnSpc>
                        <a:spcAft>
                          <a:spcPts val="300"/>
                        </a:spcAft>
                      </a:pPr>
                      <a:r>
                        <a:rPr lang="de-DE" sz="500" b="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E1</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Gestaltung der Bildungsgänge bewerten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überprüft und bewertet die Ergebnisse und Erfolge bei der Gestaltung der Bildungsangebote.</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erfasst sach- und fachgerecht die für die Schulstatistik erforderlichen Daten. </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zuständigen Gremien überprüfen und bewerten jährlich die Ergebnisse und Erfolge (z. B. Ergebnisse zentraler Abschlussarbeiten, Schulabschlüsse, QM-Kennzahlen).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500" b="1">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E2</a:t>
                      </a:r>
                      <a:endParaRPr lang="de-DE" sz="50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Personalwesen bewerten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überprüft und bewertet die Ergebnisse und Erfolge im Personalwesen.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erfasst die für die Schulstatistik erforderlichen Personaldaten (z. B. Unterrichtsversorgung, Anrechnungsstunden, Fehltage, Arbeitsverträge der Lehrkräfte).</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zuständigen schulischen Gremien überprüfen und bewerten jährlich die Personaldaten.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500" b="1">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E3</a:t>
                      </a:r>
                      <a:endParaRPr lang="de-DE" sz="50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Gestaltung der Kooperationen bewerten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überprüft und bewertet die Ergebnisse und Erfolge bei der Entwicklung der Kooperationen.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erfasst jährlich die erforderlichen Daten zu den Kooperationen der Schule.</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zuständigen schulischen Gremien überprüfen und bewerten jährlich die Ergebnisse der Kooperationen.</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44000">
                <a:tc rowSpan="2">
                  <a:txBody>
                    <a:bodyPr/>
                    <a:lstStyle/>
                    <a:p>
                      <a:pPr algn="ctr">
                        <a:lnSpc>
                          <a:spcPct val="107000"/>
                        </a:lnSpc>
                        <a:spcAft>
                          <a:spcPts val="300"/>
                        </a:spcAft>
                      </a:pPr>
                      <a:r>
                        <a:rPr lang="de-DE" sz="500" b="1">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E4</a:t>
                      </a:r>
                      <a:endParaRPr lang="de-DE" sz="50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99"/>
                    </a:solidFill>
                  </a:tcPr>
                </a:tc>
                <a:tc>
                  <a:txBody>
                    <a:bodyPr/>
                    <a:lstStyle/>
                    <a:p>
                      <a:pPr marL="0" lvl="0" indent="0">
                        <a:lnSpc>
                          <a:spcPct val="107000"/>
                        </a:lnSpc>
                        <a:spcBef>
                          <a:spcPts val="600"/>
                        </a:spcBef>
                        <a:spcAft>
                          <a:spcPts val="600"/>
                        </a:spcAft>
                        <a:buFont typeface="+mj-lt"/>
                        <a:buNone/>
                        <a:tabLst>
                          <a:tab pos="457200" algn="l"/>
                        </a:tabLst>
                      </a:pPr>
                      <a:r>
                        <a:rPr lang="de-DE" sz="600" b="1" kern="12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Ressourcenmanagement bewerten</a:t>
                      </a: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vMerge="1">
                  <a:txBody>
                    <a:bodyPr/>
                    <a:lstStyle/>
                    <a:p>
                      <a:endParaRPr lang="de-DE"/>
                    </a:p>
                  </a:txBody>
                  <a:tcPr/>
                </a:tc>
                <a:tc>
                  <a:txBody>
                    <a:bodyPr/>
                    <a:lstStyle/>
                    <a:p>
                      <a:pPr>
                        <a:lnSpc>
                          <a:spcPct val="107000"/>
                        </a:lnSpc>
                        <a:spcAft>
                          <a:spcPts val="0"/>
                        </a:spcAft>
                      </a:pPr>
                      <a:r>
                        <a:rPr lang="de-DE" sz="500"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überprüft und bewertet die Ergebnisse und Erfolge beim Umgang mit den Ressourcen. </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Schule erfasst jährlich die erforderlichen ressourcenbezogenen Daten (z. B. zu Haushalt, Inventarliste).</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r h="198000">
                <a:tc gridSpan="2">
                  <a:txBody>
                    <a:bodyPr/>
                    <a:lstStyle/>
                    <a:p>
                      <a:pPr marL="28575">
                        <a:lnSpc>
                          <a:spcPct val="107000"/>
                        </a:lnSpc>
                        <a:spcAft>
                          <a:spcPts val="0"/>
                        </a:spcAft>
                      </a:pPr>
                      <a:r>
                        <a:rPr lang="de-DE" sz="500" i="1" dirty="0">
                          <a:solidFill>
                            <a:srgbClr val="505050"/>
                          </a:solidFill>
                          <a:effectLst/>
                          <a:latin typeface="Arial" panose="020B0604020202020204" pitchFamily="34" charset="0"/>
                          <a:ea typeface="Times New Roman" panose="02020603050405020304" pitchFamily="18" charset="0"/>
                          <a:cs typeface="Times New Roman" panose="02020603050405020304" pitchFamily="18" charset="0"/>
                        </a:rPr>
                        <a:t>Die zuständigen schulischen Gremien überprüfen und bewerten jährlich die Ergebnisse und Erfolge des Einsatzes der Ressourcen. </a:t>
                      </a:r>
                      <a:endParaRPr lang="de-DE" sz="500" dirty="0">
                        <a:solidFill>
                          <a:srgbClr val="505050"/>
                        </a:solidFill>
                        <a:effectLst/>
                        <a:latin typeface="Calibri" panose="020F0502020204030204" pitchFamily="34" charset="0"/>
                        <a:ea typeface="Calibri" panose="020F0502020204030204" pitchFamily="34" charset="0"/>
                        <a:cs typeface="Times New Roman" panose="02020603050405020304" pitchFamily="18" charset="0"/>
                      </a:endParaRPr>
                    </a:p>
                  </a:txBody>
                  <a:tcPr marL="64717" marR="647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tr>
            </a:tbl>
          </a:graphicData>
        </a:graphic>
      </p:graphicFrame>
      <p:sp>
        <p:nvSpPr>
          <p:cNvPr id="13" name="Rechteck 12"/>
          <p:cNvSpPr/>
          <p:nvPr/>
        </p:nvSpPr>
        <p:spPr>
          <a:xfrm>
            <a:off x="-1" y="0"/>
            <a:ext cx="3131999" cy="438582"/>
          </a:xfrm>
          <a:prstGeom prst="rect">
            <a:avLst/>
          </a:prstGeom>
          <a:solidFill>
            <a:srgbClr val="0070C0"/>
          </a:solidFill>
          <a:ln>
            <a:solidFill>
              <a:srgbClr val="0070C0"/>
            </a:solidFill>
          </a:ln>
        </p:spPr>
        <p:txBody>
          <a:bodyPr wrap="square">
            <a:spAutoFit/>
          </a:bodyPr>
          <a:lstStyle/>
          <a:p>
            <a:pPr algn="ctr"/>
            <a:r>
              <a:rPr lang="de-DE" sz="1150" b="1" dirty="0">
                <a:solidFill>
                  <a:srgbClr val="FFFFFF"/>
                </a:solidFill>
                <a:latin typeface="Arial" panose="020B0604020202020204" pitchFamily="34" charset="0"/>
                <a:ea typeface="Calibri" panose="020F0502020204030204" pitchFamily="34" charset="0"/>
                <a:cs typeface="Times New Roman" panose="02020603050405020304" pitchFamily="18" charset="0"/>
              </a:rPr>
              <a:t> </a:t>
            </a:r>
            <a:r>
              <a:rPr lang="de-DE" sz="11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Das Kernaufgabenmodell BBS – KAM-BBS  (2011-2021</a:t>
            </a:r>
            <a:r>
              <a:rPr lang="de-DE" sz="11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a:t>
            </a:r>
          </a:p>
        </p:txBody>
      </p:sp>
      <p:sp>
        <p:nvSpPr>
          <p:cNvPr id="2" name="Rechteck 1"/>
          <p:cNvSpPr/>
          <p:nvPr/>
        </p:nvSpPr>
        <p:spPr>
          <a:xfrm>
            <a:off x="9667634" y="8452577"/>
            <a:ext cx="3132000" cy="1092607"/>
          </a:xfrm>
          <a:prstGeom prst="rect">
            <a:avLst/>
          </a:prstGeom>
          <a:solidFill>
            <a:srgbClr val="0070C0"/>
          </a:solidFill>
          <a:ln>
            <a:solidFill>
              <a:srgbClr val="0070C0"/>
            </a:solidFill>
          </a:ln>
        </p:spPr>
        <p:txBody>
          <a:bodyPr wrap="square">
            <a:spAutoFit/>
          </a:bodyPr>
          <a:lstStyle/>
          <a:p>
            <a:pPr algn="ctr"/>
            <a:r>
              <a:rPr lang="de-DE" sz="1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Qualitätsbereiche mit </a:t>
            </a:r>
            <a:r>
              <a:rPr lang="de-DE" sz="1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Kernaufgaben</a:t>
            </a:r>
          </a:p>
          <a:p>
            <a:pPr algn="ctr">
              <a:spcAft>
                <a:spcPts val="600"/>
              </a:spcAft>
            </a:pPr>
            <a:r>
              <a:rPr lang="de-DE" sz="1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(Erlass: Schulisches </a:t>
            </a:r>
            <a:r>
              <a:rPr lang="de-DE" sz="1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Qualitätsmanagement an berufsbildenden Schulen auf der Grundlage des Kernaufgabenmodells </a:t>
            </a:r>
            <a:r>
              <a:rPr lang="de-DE" sz="1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BBS)</a:t>
            </a:r>
            <a:endParaRPr lang="de-DE" sz="1000" b="1" dirty="0">
              <a:solidFill>
                <a:srgbClr val="FFFFFF"/>
              </a:solidFill>
              <a:latin typeface="Arial" panose="020B0604020202020204" pitchFamily="34" charset="0"/>
              <a:ea typeface="Calibri" panose="020F0502020204030204" pitchFamily="34" charset="0"/>
              <a:cs typeface="Times New Roman" panose="02020603050405020304" pitchFamily="18" charset="0"/>
            </a:endParaRPr>
          </a:p>
          <a:p>
            <a:pPr algn="ctr"/>
            <a:r>
              <a:rPr lang="de-DE" sz="1000" b="1" i="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Grundlegende Anforderungen</a:t>
            </a:r>
          </a:p>
          <a:p>
            <a:pPr algn="ctr"/>
            <a:r>
              <a:rPr lang="de-DE" sz="1000" b="1" dirty="0" smtClean="0">
                <a:solidFill>
                  <a:srgbClr val="FFFFFF"/>
                </a:solidFill>
                <a:latin typeface="Arial" panose="020B0604020202020204" pitchFamily="34" charset="0"/>
                <a:ea typeface="Calibri" panose="020F0502020204030204" pitchFamily="34" charset="0"/>
                <a:cs typeface="Times New Roman" panose="02020603050405020304" pitchFamily="18" charset="0"/>
              </a:rPr>
              <a:t>(SebeiSch-Online</a:t>
            </a:r>
            <a:r>
              <a:rPr lang="de-DE" sz="1000" b="1" dirty="0">
                <a:solidFill>
                  <a:srgbClr val="FFFFFF"/>
                </a:solidFill>
                <a:latin typeface="Arial" panose="020B060402020202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77918399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2814</Words>
  <Application>Microsoft Office PowerPoint</Application>
  <PresentationFormat>A3 Papier (297x420 mm)</PresentationFormat>
  <Paragraphs>281</Paragraphs>
  <Slides>1</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vt:i4>
      </vt:variant>
    </vt:vector>
  </HeadingPairs>
  <TitlesOfParts>
    <vt:vector size="6" baseType="lpstr">
      <vt:lpstr>Arial</vt:lpstr>
      <vt:lpstr>Calibri</vt:lpstr>
      <vt:lpstr>Calibri Light</vt:lpstr>
      <vt:lpstr>Times New Roman</vt:lpstr>
      <vt:lpstr>Office Theme</vt:lpstr>
      <vt:lpstr>PowerPoint-Präsentation</vt:lpstr>
    </vt:vector>
  </TitlesOfParts>
  <Company>IT Niedersachsen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Voß, Mike (NLQ)</dc:creator>
  <cp:lastModifiedBy>Voß, Mike (NLQ)</cp:lastModifiedBy>
  <cp:revision>1</cp:revision>
  <dcterms:created xsi:type="dcterms:W3CDTF">2019-02-07T06:52:01Z</dcterms:created>
  <dcterms:modified xsi:type="dcterms:W3CDTF">2019-02-07T06:52:54Z</dcterms:modified>
</cp:coreProperties>
</file>